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63" r:id="rId3"/>
    <p:sldId id="257" r:id="rId4"/>
    <p:sldId id="258" r:id="rId5"/>
    <p:sldId id="259" r:id="rId6"/>
    <p:sldId id="260" r:id="rId7"/>
    <p:sldId id="261" r:id="rId8"/>
    <p:sldId id="262" r:id="rId9"/>
    <p:sldId id="26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30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274426B-5ED9-4375-AAAD-4550CA871B7B}" type="datetimeFigureOut">
              <a:rPr lang="en-US" smtClean="0"/>
              <a:pPr/>
              <a:t>1/4/2021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BFE37D6-46C7-4BAA-A8F1-2C7B5ACF600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8C50CE2-0BE3-489F-992F-57C13323367B}" type="datetimeFigureOut">
              <a:rPr lang="en-US" smtClean="0"/>
              <a:pPr/>
              <a:t>1/4/2021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854B79B-07A3-4D52-9126-B4823B49C6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54B79B-07A3-4D52-9126-B4823B49C6D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854B79B-07A3-4D52-9126-B4823B49C6D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A4E3D2-E510-49C0-992D-0D48FC3556BF}" type="datetime1">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B3374-6015-47AB-80B5-1A9EF4F03B26}" type="datetime1">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4017E0-AB2C-43A9-AFA9-295CFF27107B}" type="datetime1">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6457A-A466-4CC8-96F5-768831B69689}" type="datetime1">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238927-267D-4065-8EE3-5F3020B2DA33}" type="datetime1">
              <a:rPr lang="en-US" smtClean="0"/>
              <a:pPr/>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48DDAA-D044-4088-83F7-8EAC5D139C3F}" type="datetime1">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DE66A9-779C-49DD-A4DA-D2992299216F}" type="datetime1">
              <a:rPr lang="en-US" smtClean="0"/>
              <a:pPr/>
              <a:t>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48960A-3DD0-4DFD-8A47-FF79840405F6}" type="datetime1">
              <a:rPr lang="en-US" smtClean="0"/>
              <a:pPr/>
              <a:t>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3D6C82-DF7E-4658-8C93-8AF9DBE5945C}" type="datetime1">
              <a:rPr lang="en-US" smtClean="0"/>
              <a:pPr/>
              <a:t>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FDB8C2-6FAF-424C-B533-40EF32C93C61}" type="datetime1">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5432F-8CC8-430A-8206-242A4404BC70}" type="datetime1">
              <a:rPr lang="en-US" smtClean="0"/>
              <a:pPr/>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A0E29-EE17-4EC5-B519-B67B3FCAE9C5}" type="datetime1">
              <a:rPr lang="en-US" smtClean="0"/>
              <a:pPr/>
              <a:t>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5867400"/>
            <a:ext cx="1905000" cy="685800"/>
          </a:xfrm>
        </p:spPr>
        <p:txBody>
          <a:bodyPr>
            <a:noAutofit/>
          </a:bodyPr>
          <a:lstStyle/>
          <a:p>
            <a:pPr>
              <a:lnSpc>
                <a:spcPct val="115000"/>
              </a:lnSpc>
              <a:spcAft>
                <a:spcPts val="0"/>
              </a:spcAft>
            </a:pPr>
            <a:r>
              <a:rPr lang="en-US" sz="2400" b="1" dirty="0" smtClean="0">
                <a:latin typeface="Arial" pitchFamily="34" charset="0"/>
                <a:cs typeface="Arial" pitchFamily="34" charset="0"/>
              </a:rPr>
              <a:t/>
            </a:r>
            <a:br>
              <a:rPr lang="en-US" sz="2400" b="1" dirty="0" smtClean="0">
                <a:latin typeface="Arial" pitchFamily="34" charset="0"/>
                <a:cs typeface="Arial" pitchFamily="34" charset="0"/>
              </a:rPr>
            </a:br>
            <a:r>
              <a:rPr lang="en-US" sz="2400" dirty="0" smtClean="0"/>
              <a:t/>
            </a:r>
            <a:br>
              <a:rPr lang="en-US" sz="2400" dirty="0" smtClean="0"/>
            </a:br>
            <a:r>
              <a:rPr lang="ro-RO" sz="2400" dirty="0" smtClean="0"/>
              <a:t/>
            </a:r>
            <a:br>
              <a:rPr lang="ro-RO" sz="2400" dirty="0" smtClean="0"/>
            </a:br>
            <a:r>
              <a:rPr lang="en-US" sz="1200" b="1" dirty="0" smtClean="0"/>
              <a:t>JUDEȚUL CARAȘ-SEVERIN</a:t>
            </a:r>
            <a:br>
              <a:rPr lang="en-US" sz="1200" b="1" dirty="0" smtClean="0"/>
            </a:br>
            <a:r>
              <a:rPr lang="en-US" sz="1200" b="1" dirty="0" smtClean="0"/>
              <a:t>CONSILIUL</a:t>
            </a:r>
            <a:r>
              <a:rPr lang="ro-RO" sz="1200" b="1" dirty="0" smtClean="0"/>
              <a:t>  </a:t>
            </a:r>
            <a:r>
              <a:rPr lang="en-US" sz="1200" b="1" dirty="0" smtClean="0"/>
              <a:t> JUDEȚEAN</a:t>
            </a:r>
            <a:r>
              <a:rPr lang="ro-RO" sz="1200" b="1" dirty="0" smtClean="0"/>
              <a:t/>
            </a:r>
            <a:br>
              <a:rPr lang="ro-RO" sz="1200" b="1" dirty="0" smtClean="0"/>
            </a:br>
            <a:r>
              <a:rPr lang="en-US" sz="2400" dirty="0" smtClean="0">
                <a:ea typeface="Times New Roman"/>
                <a:cs typeface="Times New Roman"/>
              </a:rPr>
              <a:t/>
            </a:r>
            <a:br>
              <a:rPr lang="en-US" sz="2400" dirty="0" smtClean="0">
                <a:ea typeface="Times New Roman"/>
                <a:cs typeface="Times New Roman"/>
              </a:rPr>
            </a:br>
            <a:r>
              <a:rPr lang="en-US" sz="2400" dirty="0" smtClean="0"/>
              <a:t/>
            </a:r>
            <a:br>
              <a:rPr lang="en-US" sz="2400" dirty="0" smtClean="0"/>
            </a:br>
            <a:endParaRPr lang="en-US" sz="2400" b="1" dirty="0">
              <a:latin typeface="Arial" pitchFamily="34" charset="0"/>
              <a:cs typeface="Arial" pitchFamily="34" charset="0"/>
            </a:endParaRPr>
          </a:p>
        </p:txBody>
      </p:sp>
      <p:sp>
        <p:nvSpPr>
          <p:cNvPr id="3" name="Subtitle 2"/>
          <p:cNvSpPr>
            <a:spLocks noGrp="1"/>
          </p:cNvSpPr>
          <p:nvPr>
            <p:ph type="subTitle" idx="1"/>
          </p:nvPr>
        </p:nvSpPr>
        <p:spPr>
          <a:xfrm>
            <a:off x="457200" y="1447800"/>
            <a:ext cx="8458200" cy="4191000"/>
          </a:xfrm>
        </p:spPr>
        <p:txBody>
          <a:bodyPr>
            <a:noAutofit/>
          </a:bodyPr>
          <a:lstStyle/>
          <a:p>
            <a:pPr>
              <a:lnSpc>
                <a:spcPct val="150000"/>
              </a:lnSpc>
            </a:pPr>
            <a:r>
              <a:rPr lang="en-US" sz="1800" b="1" dirty="0" smtClean="0">
                <a:solidFill>
                  <a:srgbClr val="000000"/>
                </a:solidFill>
                <a:latin typeface="Arial" pitchFamily="34" charset="0"/>
                <a:cs typeface="Arial" pitchFamily="34" charset="0"/>
              </a:rPr>
              <a:t>PROIECT </a:t>
            </a:r>
            <a:endParaRPr lang="ro-RO" sz="1800" b="1" dirty="0" smtClean="0">
              <a:solidFill>
                <a:srgbClr val="000000"/>
              </a:solidFill>
              <a:latin typeface="Arial" pitchFamily="34" charset="0"/>
              <a:cs typeface="Arial" pitchFamily="34" charset="0"/>
            </a:endParaRPr>
          </a:p>
          <a:p>
            <a:pPr>
              <a:lnSpc>
                <a:spcPct val="150000"/>
              </a:lnSpc>
            </a:pPr>
            <a:r>
              <a:rPr lang="en-US" sz="1800" b="1" i="1" dirty="0" smtClean="0">
                <a:solidFill>
                  <a:srgbClr val="000000"/>
                </a:solidFill>
                <a:latin typeface="Arial" pitchFamily="34" charset="0"/>
                <a:cs typeface="Arial" pitchFamily="34" charset="0"/>
              </a:rPr>
              <a:t>DEZVOLTARE DURABILĂ, EFICIENȚĂ ȘI REDUCERE A BIROCRAȚIEI ÎN JUDEȚUL CARAȘ-SEVERIN</a:t>
            </a:r>
            <a:r>
              <a:rPr lang="en-US" sz="1800" b="1" dirty="0" smtClean="0">
                <a:solidFill>
                  <a:srgbClr val="000000"/>
                </a:solidFill>
                <a:latin typeface="Arial" pitchFamily="34" charset="0"/>
                <a:cs typeface="Arial" pitchFamily="34" charset="0"/>
              </a:rPr>
              <a:t/>
            </a:r>
            <a:br>
              <a:rPr lang="en-US" sz="1800" b="1" dirty="0" smtClean="0">
                <a:solidFill>
                  <a:srgbClr val="000000"/>
                </a:solidFill>
                <a:latin typeface="Arial" pitchFamily="34" charset="0"/>
                <a:cs typeface="Arial" pitchFamily="34" charset="0"/>
              </a:rPr>
            </a:br>
            <a:r>
              <a:rPr lang="en-US" sz="1800" b="1" dirty="0" smtClean="0">
                <a:solidFill>
                  <a:srgbClr val="000000"/>
                </a:solidFill>
                <a:latin typeface="Arial" pitchFamily="34" charset="0"/>
                <a:cs typeface="Arial" pitchFamily="34" charset="0"/>
              </a:rPr>
              <a:t>Cod SIPOCA 818, cod </a:t>
            </a:r>
            <a:r>
              <a:rPr lang="en-US" sz="1800" b="1" dirty="0" err="1" smtClean="0">
                <a:solidFill>
                  <a:srgbClr val="000000"/>
                </a:solidFill>
                <a:latin typeface="Arial" pitchFamily="34" charset="0"/>
                <a:cs typeface="Arial" pitchFamily="34" charset="0"/>
              </a:rPr>
              <a:t>MySmis</a:t>
            </a:r>
            <a:r>
              <a:rPr lang="en-US" sz="1800" b="1" dirty="0" smtClean="0">
                <a:solidFill>
                  <a:srgbClr val="000000"/>
                </a:solidFill>
                <a:latin typeface="Arial" pitchFamily="34" charset="0"/>
                <a:cs typeface="Arial" pitchFamily="34" charset="0"/>
              </a:rPr>
              <a:t> 135786 </a:t>
            </a:r>
            <a:endParaRPr lang="ro-RO" sz="1800" b="1" dirty="0" smtClean="0">
              <a:solidFill>
                <a:srgbClr val="000000"/>
              </a:solidFill>
              <a:latin typeface="Arial" pitchFamily="34" charset="0"/>
              <a:cs typeface="Arial" pitchFamily="34" charset="0"/>
            </a:endParaRPr>
          </a:p>
          <a:p>
            <a:endParaRPr lang="ro-RO" sz="1800" b="1" dirty="0" smtClean="0">
              <a:solidFill>
                <a:srgbClr val="00148A"/>
              </a:solidFill>
              <a:latin typeface="Arial"/>
              <a:ea typeface="TrebuchetMS"/>
              <a:cs typeface="Times New Roman"/>
            </a:endParaRPr>
          </a:p>
          <a:p>
            <a:endParaRPr lang="ro-RO" sz="1800" b="1" dirty="0" smtClean="0">
              <a:solidFill>
                <a:srgbClr val="00148A"/>
              </a:solidFill>
              <a:latin typeface="Arial"/>
              <a:ea typeface="TrebuchetMS"/>
              <a:cs typeface="Times New Roman"/>
            </a:endParaRPr>
          </a:p>
          <a:p>
            <a:r>
              <a:rPr lang="en-US" sz="1800" b="1" dirty="0" smtClean="0">
                <a:solidFill>
                  <a:srgbClr val="00148A"/>
                </a:solidFill>
                <a:latin typeface="Arial"/>
                <a:ea typeface="TrebuchetMS"/>
                <a:cs typeface="Times New Roman"/>
              </a:rPr>
              <a:t>PROIECTUL</a:t>
            </a:r>
            <a:r>
              <a:rPr lang="ro-RO" sz="1800" b="1" dirty="0" smtClean="0">
                <a:solidFill>
                  <a:srgbClr val="00148A"/>
                </a:solidFill>
                <a:latin typeface="Arial"/>
                <a:ea typeface="TrebuchetMS"/>
                <a:cs typeface="Times New Roman"/>
              </a:rPr>
              <a:t> </a:t>
            </a:r>
            <a:r>
              <a:rPr lang="en-US" sz="1800" b="1" dirty="0" smtClean="0">
                <a:solidFill>
                  <a:srgbClr val="00148A"/>
                </a:solidFill>
                <a:latin typeface="Arial"/>
                <a:ea typeface="TrebuchetMS"/>
                <a:cs typeface="Times New Roman"/>
              </a:rPr>
              <a:t> ESTE COFINANȚAT DIN FSE PRIN POCA</a:t>
            </a:r>
            <a:r>
              <a:rPr lang="en-US" sz="1800" dirty="0" smtClean="0">
                <a:ea typeface="Times New Roman"/>
                <a:cs typeface="Times New Roman"/>
              </a:rPr>
              <a:t/>
            </a:r>
            <a:br>
              <a:rPr lang="en-US" sz="1800" dirty="0" smtClean="0">
                <a:ea typeface="Times New Roman"/>
                <a:cs typeface="Times New Roman"/>
              </a:rPr>
            </a:br>
            <a:r>
              <a:rPr lang="en-US" sz="1800" b="1" dirty="0" smtClean="0">
                <a:solidFill>
                  <a:srgbClr val="00148A"/>
                </a:solidFill>
                <a:latin typeface="Arial"/>
                <a:ea typeface="TrebuchetMS-Bold"/>
                <a:cs typeface="Times New Roman"/>
              </a:rPr>
              <a:t>„</a:t>
            </a:r>
            <a:r>
              <a:rPr lang="en-US" sz="1800" b="1" dirty="0" err="1" smtClean="0">
                <a:solidFill>
                  <a:srgbClr val="00148A"/>
                </a:solidFill>
                <a:latin typeface="Arial"/>
                <a:ea typeface="TrebuchetMS-Bold"/>
                <a:cs typeface="Times New Roman"/>
              </a:rPr>
              <a:t>Competența</a:t>
            </a:r>
            <a:r>
              <a:rPr lang="en-US" sz="1800" b="1" dirty="0" smtClean="0">
                <a:solidFill>
                  <a:srgbClr val="00148A"/>
                </a:solidFill>
                <a:latin typeface="Arial"/>
                <a:ea typeface="TrebuchetMS-Bold"/>
                <a:cs typeface="Times New Roman"/>
              </a:rPr>
              <a:t> face </a:t>
            </a:r>
            <a:r>
              <a:rPr lang="en-US" sz="1800" b="1" dirty="0" err="1" smtClean="0">
                <a:solidFill>
                  <a:srgbClr val="00148A"/>
                </a:solidFill>
                <a:latin typeface="Arial"/>
                <a:ea typeface="TrebuchetMS-Bold"/>
                <a:cs typeface="Times New Roman"/>
              </a:rPr>
              <a:t>diferența</a:t>
            </a:r>
            <a:r>
              <a:rPr lang="en-US" sz="1800" b="1" dirty="0" smtClean="0">
                <a:solidFill>
                  <a:srgbClr val="00148A"/>
                </a:solidFill>
                <a:latin typeface="Arial"/>
                <a:ea typeface="TrebuchetMS-Bold"/>
                <a:cs typeface="Times New Roman"/>
              </a:rPr>
              <a:t>! </a:t>
            </a:r>
            <a:endParaRPr lang="ro-RO" sz="1800" b="1" dirty="0" smtClean="0">
              <a:solidFill>
                <a:srgbClr val="00148A"/>
              </a:solidFill>
              <a:latin typeface="Arial"/>
              <a:ea typeface="TrebuchetMS-Bold"/>
              <a:cs typeface="Times New Roman"/>
            </a:endParaRPr>
          </a:p>
          <a:p>
            <a:r>
              <a:rPr lang="en-US" sz="1600" b="1" dirty="0" err="1" smtClean="0">
                <a:solidFill>
                  <a:srgbClr val="00148A"/>
                </a:solidFill>
                <a:latin typeface="Arial"/>
                <a:ea typeface="TrebuchetMS-Bold"/>
                <a:cs typeface="Times New Roman"/>
              </a:rPr>
              <a:t>Proiect</a:t>
            </a:r>
            <a:r>
              <a:rPr lang="en-US" sz="1600" b="1" dirty="0" smtClean="0">
                <a:solidFill>
                  <a:srgbClr val="00148A"/>
                </a:solidFill>
                <a:latin typeface="Arial"/>
                <a:ea typeface="TrebuchetMS-Bold"/>
                <a:cs typeface="Times New Roman"/>
              </a:rPr>
              <a:t> </a:t>
            </a:r>
            <a:r>
              <a:rPr lang="en-US" sz="1600" b="1" dirty="0" err="1" smtClean="0">
                <a:solidFill>
                  <a:srgbClr val="00148A"/>
                </a:solidFill>
                <a:latin typeface="Arial"/>
                <a:ea typeface="TrebuchetMS-Bold"/>
                <a:cs typeface="Times New Roman"/>
              </a:rPr>
              <a:t>selectat</a:t>
            </a:r>
            <a:r>
              <a:rPr lang="en-US" sz="1600" b="1" dirty="0" smtClean="0">
                <a:solidFill>
                  <a:srgbClr val="00148A"/>
                </a:solidFill>
                <a:latin typeface="Arial"/>
                <a:ea typeface="TrebuchetMS-Bold"/>
                <a:cs typeface="Times New Roman"/>
              </a:rPr>
              <a:t> </a:t>
            </a:r>
            <a:r>
              <a:rPr lang="en-US" sz="1600" b="1" dirty="0" err="1" smtClean="0">
                <a:solidFill>
                  <a:srgbClr val="00148A"/>
                </a:solidFill>
                <a:latin typeface="Arial"/>
                <a:ea typeface="TrebuchetMS-Bold"/>
                <a:cs typeface="Times New Roman"/>
              </a:rPr>
              <a:t>în</a:t>
            </a:r>
            <a:r>
              <a:rPr lang="en-US" sz="1600" b="1" dirty="0" smtClean="0">
                <a:solidFill>
                  <a:srgbClr val="00148A"/>
                </a:solidFill>
                <a:latin typeface="Arial"/>
                <a:ea typeface="TrebuchetMS-Bold"/>
                <a:cs typeface="Times New Roman"/>
              </a:rPr>
              <a:t> </a:t>
            </a:r>
            <a:r>
              <a:rPr lang="en-US" sz="1600" b="1" dirty="0" err="1" smtClean="0">
                <a:solidFill>
                  <a:srgbClr val="00148A"/>
                </a:solidFill>
                <a:latin typeface="Arial"/>
                <a:ea typeface="TrebuchetMS-Bold"/>
                <a:cs typeface="Times New Roman"/>
              </a:rPr>
              <a:t>cadrul</a:t>
            </a:r>
            <a:r>
              <a:rPr lang="en-US" sz="1600" b="1" dirty="0" smtClean="0">
                <a:solidFill>
                  <a:srgbClr val="00148A"/>
                </a:solidFill>
                <a:latin typeface="Arial"/>
                <a:ea typeface="TrebuchetMS-Bold"/>
                <a:cs typeface="Times New Roman"/>
              </a:rPr>
              <a:t> </a:t>
            </a:r>
            <a:r>
              <a:rPr lang="en-US" sz="1600" b="1" dirty="0" err="1" smtClean="0">
                <a:solidFill>
                  <a:srgbClr val="00148A"/>
                </a:solidFill>
                <a:latin typeface="Arial"/>
                <a:ea typeface="TrebuchetMS-Bold"/>
                <a:cs typeface="Times New Roman"/>
              </a:rPr>
              <a:t>Programului</a:t>
            </a:r>
            <a:r>
              <a:rPr lang="en-US" sz="1600" b="1" dirty="0" smtClean="0">
                <a:solidFill>
                  <a:srgbClr val="00148A"/>
                </a:solidFill>
                <a:latin typeface="Arial"/>
                <a:ea typeface="TrebuchetMS-Bold"/>
                <a:cs typeface="Times New Roman"/>
              </a:rPr>
              <a:t> </a:t>
            </a:r>
            <a:r>
              <a:rPr lang="en-US" sz="1600" b="1" dirty="0" err="1" smtClean="0">
                <a:solidFill>
                  <a:srgbClr val="00148A"/>
                </a:solidFill>
                <a:latin typeface="Arial"/>
                <a:ea typeface="TrebuchetMS-Bold"/>
                <a:cs typeface="Times New Roman"/>
              </a:rPr>
              <a:t>Operațional</a:t>
            </a:r>
            <a:r>
              <a:rPr lang="en-US" sz="1600" b="1" dirty="0" smtClean="0">
                <a:solidFill>
                  <a:srgbClr val="00148A"/>
                </a:solidFill>
                <a:latin typeface="Arial"/>
                <a:ea typeface="TrebuchetMS-Bold"/>
                <a:cs typeface="Times New Roman"/>
              </a:rPr>
              <a:t> Capacitate </a:t>
            </a:r>
            <a:r>
              <a:rPr lang="en-US" sz="1600" b="1" dirty="0" err="1" smtClean="0">
                <a:solidFill>
                  <a:srgbClr val="00148A"/>
                </a:solidFill>
                <a:latin typeface="Arial"/>
                <a:ea typeface="TrebuchetMS-Bold"/>
                <a:cs typeface="Times New Roman"/>
              </a:rPr>
              <a:t>Administrativă</a:t>
            </a:r>
            <a:r>
              <a:rPr lang="en-US" sz="1600" b="1" dirty="0" smtClean="0">
                <a:solidFill>
                  <a:srgbClr val="00148A"/>
                </a:solidFill>
                <a:latin typeface="Arial"/>
                <a:ea typeface="TrebuchetMS-Bold"/>
                <a:cs typeface="Times New Roman"/>
              </a:rPr>
              <a:t> </a:t>
            </a:r>
            <a:r>
              <a:rPr lang="en-US" sz="1600" b="1" dirty="0" err="1" smtClean="0">
                <a:solidFill>
                  <a:srgbClr val="00148A"/>
                </a:solidFill>
                <a:latin typeface="Arial"/>
                <a:ea typeface="TrebuchetMS-Bold"/>
                <a:cs typeface="Times New Roman"/>
              </a:rPr>
              <a:t>cofinanțat</a:t>
            </a:r>
            <a:r>
              <a:rPr lang="en-US" sz="1600" b="1" dirty="0" smtClean="0">
                <a:solidFill>
                  <a:srgbClr val="00148A"/>
                </a:solidFill>
                <a:latin typeface="Arial"/>
                <a:ea typeface="TrebuchetMS-Bold"/>
                <a:cs typeface="Times New Roman"/>
              </a:rPr>
              <a:t> de </a:t>
            </a:r>
            <a:r>
              <a:rPr lang="en-US" sz="1600" b="1" dirty="0" err="1" smtClean="0">
                <a:solidFill>
                  <a:srgbClr val="00148A"/>
                </a:solidFill>
                <a:latin typeface="Arial"/>
                <a:ea typeface="TrebuchetMS-Bold"/>
                <a:cs typeface="Times New Roman"/>
              </a:rPr>
              <a:t>Uniunea</a:t>
            </a:r>
            <a:r>
              <a:rPr lang="en-US" sz="1600" b="1" dirty="0" smtClean="0">
                <a:solidFill>
                  <a:srgbClr val="00148A"/>
                </a:solidFill>
                <a:latin typeface="Arial"/>
                <a:ea typeface="TrebuchetMS-Bold"/>
                <a:cs typeface="Times New Roman"/>
              </a:rPr>
              <a:t> </a:t>
            </a:r>
            <a:r>
              <a:rPr lang="en-US" sz="1600" b="1" dirty="0" err="1" smtClean="0">
                <a:solidFill>
                  <a:srgbClr val="00148A"/>
                </a:solidFill>
                <a:latin typeface="Arial"/>
                <a:ea typeface="TrebuchetMS-Bold"/>
                <a:cs typeface="Times New Roman"/>
              </a:rPr>
              <a:t>Europeană</a:t>
            </a:r>
            <a:r>
              <a:rPr lang="en-US" sz="1600" b="1" dirty="0" smtClean="0">
                <a:solidFill>
                  <a:srgbClr val="00148A"/>
                </a:solidFill>
                <a:latin typeface="Arial"/>
                <a:ea typeface="TrebuchetMS-Bold"/>
                <a:cs typeface="Times New Roman"/>
              </a:rPr>
              <a:t>, din </a:t>
            </a:r>
            <a:r>
              <a:rPr lang="en-US" sz="1600" b="1" dirty="0" err="1" smtClean="0">
                <a:solidFill>
                  <a:srgbClr val="00148A"/>
                </a:solidFill>
                <a:latin typeface="Arial"/>
                <a:ea typeface="TrebuchetMS-Bold"/>
                <a:cs typeface="Times New Roman"/>
              </a:rPr>
              <a:t>Fondul</a:t>
            </a:r>
            <a:r>
              <a:rPr lang="en-US" sz="1600" b="1" dirty="0" smtClean="0">
                <a:solidFill>
                  <a:srgbClr val="00148A"/>
                </a:solidFill>
                <a:latin typeface="Arial"/>
                <a:ea typeface="TrebuchetMS-Bold"/>
                <a:cs typeface="Times New Roman"/>
              </a:rPr>
              <a:t> Social European”</a:t>
            </a:r>
            <a:endParaRPr lang="en-US" sz="1600" dirty="0">
              <a:solidFill>
                <a:schemeClr val="tx1"/>
              </a:solidFill>
              <a:latin typeface="Arial" pitchFamily="34" charset="0"/>
              <a:cs typeface="Arial" pitchFamily="34" charset="0"/>
            </a:endParaRPr>
          </a:p>
        </p:txBody>
      </p:sp>
      <p:pic>
        <p:nvPicPr>
          <p:cNvPr id="4" name="Picture 3" descr="D:\poca 2020\Header-POCA-color.png"/>
          <p:cNvPicPr/>
          <p:nvPr/>
        </p:nvPicPr>
        <p:blipFill>
          <a:blip r:embed="rId3"/>
          <a:srcRect/>
          <a:stretch>
            <a:fillRect/>
          </a:stretch>
        </p:blipFill>
        <p:spPr bwMode="auto">
          <a:xfrm>
            <a:off x="457200" y="304800"/>
            <a:ext cx="7924800" cy="838200"/>
          </a:xfrm>
          <a:prstGeom prst="rect">
            <a:avLst/>
          </a:prstGeom>
          <a:noFill/>
          <a:ln w="9525">
            <a:noFill/>
            <a:miter lim="800000"/>
            <a:headEnd/>
            <a:tailEnd/>
          </a:ln>
        </p:spPr>
      </p:pic>
      <p:sp>
        <p:nvSpPr>
          <p:cNvPr id="6" name="Footer Placeholder 1"/>
          <p:cNvSpPr>
            <a:spLocks noGrp="1"/>
          </p:cNvSpPr>
          <p:nvPr>
            <p:ph type="ftr" sz="quarter" idx="11"/>
          </p:nvPr>
        </p:nvSpPr>
        <p:spPr>
          <a:xfrm>
            <a:off x="4495800" y="6019800"/>
            <a:ext cx="3505200" cy="473075"/>
          </a:xfrm>
        </p:spPr>
        <p:txBody>
          <a:bodyPr/>
          <a:lstStyle/>
          <a:p>
            <a:r>
              <a:rPr lang="ro-RO" b="1" dirty="0" smtClean="0">
                <a:solidFill>
                  <a:srgbClr val="008000"/>
                </a:solidFill>
                <a:latin typeface="Arial" pitchFamily="34" charset="0"/>
                <a:cs typeface="Arial" pitchFamily="34" charset="0"/>
              </a:rPr>
              <a:t>PROTEJEAZĂ MEDIUL ÎNCONJURĂTOR!</a:t>
            </a:r>
          </a:p>
          <a:p>
            <a:r>
              <a:rPr lang="ro-RO" b="1" dirty="0" smtClean="0">
                <a:solidFill>
                  <a:srgbClr val="008000"/>
                </a:solidFill>
                <a:latin typeface="Arial" pitchFamily="34" charset="0"/>
                <a:cs typeface="Arial" pitchFamily="34" charset="0"/>
              </a:rPr>
              <a:t>TOȚI SUNTEM EGALI!</a:t>
            </a:r>
            <a:endParaRPr lang="en-US" b="1" dirty="0">
              <a:solidFill>
                <a:srgbClr val="008000"/>
              </a:solidFill>
              <a:latin typeface="Arial" pitchFamily="34" charset="0"/>
              <a:cs typeface="Arial" pitchFamily="34" charset="0"/>
            </a:endParaRPr>
          </a:p>
        </p:txBody>
      </p:sp>
      <p:pic>
        <p:nvPicPr>
          <p:cNvPr id="7" name="Picture 6"/>
          <p:cNvPicPr/>
          <p:nvPr/>
        </p:nvPicPr>
        <p:blipFill>
          <a:blip r:embed="rId4"/>
          <a:srcRect/>
          <a:stretch>
            <a:fillRect/>
          </a:stretch>
        </p:blipFill>
        <p:spPr bwMode="auto">
          <a:xfrm>
            <a:off x="533400" y="5791200"/>
            <a:ext cx="762000" cy="762000"/>
          </a:xfrm>
          <a:prstGeom prst="rect">
            <a:avLst/>
          </a:prstGeom>
          <a:noFill/>
          <a:ln w="9525">
            <a:noFill/>
            <a:miter lim="800000"/>
            <a:headEnd/>
            <a:tailEnd/>
          </a:ln>
        </p:spPr>
      </p:pic>
      <p:sp>
        <p:nvSpPr>
          <p:cNvPr id="8" name="Title 1"/>
          <p:cNvSpPr txBox="1">
            <a:spLocks/>
          </p:cNvSpPr>
          <p:nvPr/>
        </p:nvSpPr>
        <p:spPr>
          <a:xfrm>
            <a:off x="228600" y="3276600"/>
            <a:ext cx="8610600" cy="609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o-RO"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MODUL </a:t>
            </a:r>
            <a:r>
              <a:rPr kumimoji="0" lang="ro-RO"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INSTRUIRE </a:t>
            </a:r>
            <a:r>
              <a:rPr kumimoji="0" lang="en-US" sz="2400" b="1" i="1"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PRINCIPII ORIZONTALE </a:t>
            </a:r>
            <a:r>
              <a:rPr kumimoji="0" lang="en-US"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en-US"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en-US"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en-US"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endPar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752600"/>
            <a:ext cx="8458200" cy="4343400"/>
          </a:xfrm>
        </p:spPr>
        <p:txBody>
          <a:bodyPr>
            <a:noAutofit/>
          </a:bodyPr>
          <a:lstStyle/>
          <a:p>
            <a:pPr algn="just"/>
            <a:r>
              <a:rPr lang="ro-RO" sz="1800" b="1" dirty="0" smtClean="0">
                <a:solidFill>
                  <a:schemeClr val="tx1"/>
                </a:solidFill>
                <a:latin typeface="Arial" pitchFamily="34" charset="0"/>
                <a:cs typeface="Arial" pitchFamily="34" charset="0"/>
              </a:rPr>
              <a:t>CADRU LEGISLATIV - </a:t>
            </a:r>
            <a:r>
              <a:rPr lang="en-US" sz="1800" b="1" dirty="0" smtClean="0">
                <a:solidFill>
                  <a:schemeClr val="tx1"/>
                </a:solidFill>
                <a:latin typeface="Arial" pitchFamily="34" charset="0"/>
                <a:cs typeface="Arial" pitchFamily="34" charset="0"/>
              </a:rPr>
              <a:t>DOCUMENTE OFICIALE</a:t>
            </a:r>
            <a:endParaRPr lang="en-US" sz="1800" dirty="0" smtClean="0">
              <a:solidFill>
                <a:schemeClr val="tx1"/>
              </a:solidFill>
              <a:latin typeface="Arial" pitchFamily="34" charset="0"/>
              <a:cs typeface="Arial" pitchFamily="34" charset="0"/>
            </a:endParaRPr>
          </a:p>
          <a:p>
            <a:pPr algn="just">
              <a:lnSpc>
                <a:spcPct val="150000"/>
              </a:lnSpc>
              <a:tabLst>
                <a:tab pos="355600" algn="l"/>
              </a:tabLst>
            </a:pPr>
            <a:r>
              <a:rPr lang="en-US" sz="1800"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Tratatul</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privind</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Funcționarea</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Uniunii</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Europene</a:t>
            </a:r>
            <a:r>
              <a:rPr lang="en-US" sz="1800" i="1" dirty="0" smtClean="0">
                <a:solidFill>
                  <a:schemeClr val="tx1"/>
                </a:solidFill>
                <a:latin typeface="Arial" pitchFamily="34" charset="0"/>
                <a:cs typeface="Arial" pitchFamily="34" charset="0"/>
              </a:rPr>
              <a:t>, art. 11</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recunoaște</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nevoia</a:t>
            </a:r>
            <a:r>
              <a:rPr lang="en-US" sz="1800" dirty="0" smtClean="0">
                <a:solidFill>
                  <a:schemeClr val="tx1"/>
                </a:solidFill>
                <a:latin typeface="Arial" pitchFamily="34" charset="0"/>
                <a:cs typeface="Arial" pitchFamily="34" charset="0"/>
              </a:rPr>
              <a:t> de a </a:t>
            </a:r>
            <a:r>
              <a:rPr lang="en-US" sz="1800" dirty="0" err="1" smtClean="0">
                <a:solidFill>
                  <a:schemeClr val="tx1"/>
                </a:solidFill>
                <a:latin typeface="Arial" pitchFamily="34" charset="0"/>
                <a:cs typeface="Arial" pitchFamily="34" charset="0"/>
              </a:rPr>
              <a:t>integra</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în</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implementarea</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acțiunilor</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europene</a:t>
            </a:r>
            <a:r>
              <a:rPr lang="en-US" sz="1800" dirty="0" smtClean="0">
                <a:solidFill>
                  <a:schemeClr val="tx1"/>
                </a:solidFill>
                <a:latin typeface="Arial" pitchFamily="34" charset="0"/>
                <a:cs typeface="Arial" pitchFamily="34" charset="0"/>
              </a:rPr>
              <a:t> a </a:t>
            </a:r>
            <a:r>
              <a:rPr lang="en-US" sz="1800" dirty="0" err="1" smtClean="0">
                <a:solidFill>
                  <a:schemeClr val="tx1"/>
                </a:solidFill>
                <a:latin typeface="Arial" pitchFamily="34" charset="0"/>
                <a:cs typeface="Arial" pitchFamily="34" charset="0"/>
              </a:rPr>
              <a:t>promovării</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dezvoltării</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durabile</a:t>
            </a:r>
            <a:r>
              <a:rPr lang="en-US" sz="1800" dirty="0" smtClean="0">
                <a:solidFill>
                  <a:schemeClr val="tx1"/>
                </a:solidFill>
                <a:latin typeface="Arial" pitchFamily="34" charset="0"/>
                <a:cs typeface="Arial" pitchFamily="34" charset="0"/>
              </a:rPr>
              <a:t>.</a:t>
            </a:r>
          </a:p>
          <a:p>
            <a:pPr algn="just">
              <a:lnSpc>
                <a:spcPct val="150000"/>
              </a:lnSpc>
              <a:tabLst>
                <a:tab pos="355600" algn="l"/>
              </a:tabLst>
            </a:pPr>
            <a:r>
              <a:rPr lang="en-US" sz="1800"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Regulamentul</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Comun</a:t>
            </a:r>
            <a:r>
              <a:rPr lang="en-US" sz="1800" i="1" dirty="0" smtClean="0">
                <a:solidFill>
                  <a:schemeClr val="tx1"/>
                </a:solidFill>
                <a:latin typeface="Arial" pitchFamily="34" charset="0"/>
                <a:cs typeface="Arial" pitchFamily="34" charset="0"/>
              </a:rPr>
              <a:t> art. 8</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prevede</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principiul</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poluatorul</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plătește</a:t>
            </a:r>
            <a:r>
              <a:rPr lang="en-US" sz="1800" dirty="0" smtClean="0">
                <a:solidFill>
                  <a:schemeClr val="tx1"/>
                </a:solidFill>
                <a:latin typeface="Arial" pitchFamily="34" charset="0"/>
                <a:cs typeface="Arial" pitchFamily="34" charset="0"/>
              </a:rPr>
              <a:t>”.</a:t>
            </a:r>
          </a:p>
          <a:p>
            <a:pPr algn="just">
              <a:lnSpc>
                <a:spcPct val="150000"/>
              </a:lnSpc>
              <a:tabLst>
                <a:tab pos="355600" algn="l"/>
              </a:tabLst>
            </a:pPr>
            <a:r>
              <a:rPr lang="en-US" sz="1800"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Strategia</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Europa</a:t>
            </a:r>
            <a:r>
              <a:rPr lang="en-US" sz="1800" i="1" dirty="0" smtClean="0">
                <a:solidFill>
                  <a:schemeClr val="tx1"/>
                </a:solidFill>
                <a:latin typeface="Arial" pitchFamily="34" charset="0"/>
                <a:cs typeface="Arial" pitchFamily="34" charset="0"/>
              </a:rPr>
              <a:t> 2020</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pentru</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creștere</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inteligentă</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durabilă</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și</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incluzivă</a:t>
            </a:r>
            <a:r>
              <a:rPr lang="en-US" sz="1800" dirty="0" smtClean="0">
                <a:solidFill>
                  <a:schemeClr val="tx1"/>
                </a:solidFill>
                <a:latin typeface="Arial" pitchFamily="34" charset="0"/>
                <a:cs typeface="Arial" pitchFamily="34" charset="0"/>
              </a:rPr>
              <a:t> are </a:t>
            </a:r>
            <a:r>
              <a:rPr lang="en-US" sz="1800" dirty="0" err="1" smtClean="0">
                <a:solidFill>
                  <a:schemeClr val="tx1"/>
                </a:solidFill>
                <a:latin typeface="Arial" pitchFamily="34" charset="0"/>
                <a:cs typeface="Arial" pitchFamily="34" charset="0"/>
              </a:rPr>
              <a:t>inițiative</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emblematice</a:t>
            </a:r>
            <a:r>
              <a:rPr lang="en-US" sz="1800" dirty="0" smtClean="0">
                <a:solidFill>
                  <a:schemeClr val="tx1"/>
                </a:solidFill>
                <a:latin typeface="Arial" pitchFamily="34" charset="0"/>
                <a:cs typeface="Arial" pitchFamily="34" charset="0"/>
              </a:rPr>
              <a:t>: </a:t>
            </a:r>
            <a:endParaRPr lang="ro-RO" sz="1800" dirty="0" smtClean="0">
              <a:solidFill>
                <a:schemeClr val="tx1"/>
              </a:solidFill>
              <a:latin typeface="Arial" pitchFamily="34" charset="0"/>
              <a:cs typeface="Arial" pitchFamily="34" charset="0"/>
            </a:endParaRPr>
          </a:p>
          <a:p>
            <a:pPr algn="just">
              <a:lnSpc>
                <a:spcPct val="150000"/>
              </a:lnSpc>
              <a:buFont typeface="Wingdings" pitchFamily="2" charset="2"/>
              <a:buChar char="§"/>
              <a:tabLst>
                <a:tab pos="355600" algn="l"/>
              </a:tabLst>
            </a:pPr>
            <a:r>
              <a:rPr lang="ro-RO" sz="1800" dirty="0" smtClean="0">
                <a:solidFill>
                  <a:schemeClr val="tx1"/>
                </a:solidFill>
                <a:latin typeface="Arial" pitchFamily="34" charset="0"/>
                <a:cs typeface="Arial" pitchFamily="34" charset="0"/>
              </a:rPr>
              <a:t>Europă eficientă din punct de vedere al utilizării resurselor</a:t>
            </a:r>
          </a:p>
          <a:p>
            <a:pPr algn="just">
              <a:lnSpc>
                <a:spcPct val="150000"/>
              </a:lnSpc>
              <a:buFont typeface="Wingdings" pitchFamily="2" charset="2"/>
              <a:buChar char="§"/>
              <a:tabLst>
                <a:tab pos="355600" algn="l"/>
              </a:tabLst>
            </a:pPr>
            <a:r>
              <a:rPr lang="ro-RO" sz="1800" dirty="0" smtClean="0">
                <a:solidFill>
                  <a:schemeClr val="tx1"/>
                </a:solidFill>
                <a:latin typeface="Arial" pitchFamily="34" charset="0"/>
                <a:cs typeface="Arial" pitchFamily="34" charset="0"/>
              </a:rPr>
              <a:t>O politică industrială pentru era globalizării.</a:t>
            </a:r>
            <a:endParaRPr lang="en-US" sz="1800" dirty="0" smtClean="0">
              <a:solidFill>
                <a:schemeClr val="tx1"/>
              </a:solidFill>
              <a:latin typeface="Arial" pitchFamily="34" charset="0"/>
              <a:cs typeface="Arial" pitchFamily="34" charset="0"/>
            </a:endParaRPr>
          </a:p>
          <a:p>
            <a:pPr marL="342900" lvl="0" indent="-342900" algn="just">
              <a:lnSpc>
                <a:spcPct val="150000"/>
              </a:lnSpc>
              <a:tabLst>
                <a:tab pos="355600" algn="l"/>
              </a:tabLst>
            </a:pPr>
            <a:r>
              <a:rPr lang="en-US" sz="1800" dirty="0" smtClean="0">
                <a:solidFill>
                  <a:schemeClr val="tx1"/>
                </a:solidFill>
                <a:latin typeface="Arial" pitchFamily="34" charset="0"/>
                <a:cs typeface="Arial" pitchFamily="34" charset="0"/>
              </a:rPr>
              <a:t>La </a:t>
            </a:r>
            <a:r>
              <a:rPr lang="en-US" sz="1800" dirty="0" err="1" smtClean="0">
                <a:solidFill>
                  <a:schemeClr val="tx1"/>
                </a:solidFill>
                <a:latin typeface="Arial" pitchFamily="34" charset="0"/>
                <a:cs typeface="Arial" pitchFamily="34" charset="0"/>
              </a:rPr>
              <a:t>nivel</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național</a:t>
            </a:r>
            <a:r>
              <a:rPr lang="en-US" sz="1800" dirty="0" smtClean="0">
                <a:solidFill>
                  <a:schemeClr val="tx1"/>
                </a:solidFill>
                <a:latin typeface="Arial" pitchFamily="34" charset="0"/>
                <a:cs typeface="Arial" pitchFamily="34" charset="0"/>
              </a:rPr>
              <a:t> </a:t>
            </a:r>
            <a:r>
              <a:rPr lang="en-US" sz="1800" dirty="0" err="1" smtClean="0">
                <a:solidFill>
                  <a:schemeClr val="tx1"/>
                </a:solidFill>
                <a:latin typeface="Arial" pitchFamily="34" charset="0"/>
                <a:cs typeface="Arial" pitchFamily="34" charset="0"/>
              </a:rPr>
              <a:t>există</a:t>
            </a:r>
            <a:r>
              <a:rPr lang="en-US" sz="1800"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Strategia</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Națională</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pentru</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Dezvoltare</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Durabilă</a:t>
            </a:r>
            <a:r>
              <a:rPr lang="en-US" sz="1800" i="1" dirty="0" smtClean="0">
                <a:solidFill>
                  <a:schemeClr val="tx1"/>
                </a:solidFill>
                <a:latin typeface="Arial" pitchFamily="34" charset="0"/>
                <a:cs typeface="Arial" pitchFamily="34" charset="0"/>
              </a:rPr>
              <a:t> a </a:t>
            </a:r>
            <a:r>
              <a:rPr lang="en-US" sz="1800" i="1" dirty="0" err="1" smtClean="0">
                <a:solidFill>
                  <a:schemeClr val="tx1"/>
                </a:solidFill>
                <a:latin typeface="Arial" pitchFamily="34" charset="0"/>
                <a:cs typeface="Arial" pitchFamily="34" charset="0"/>
              </a:rPr>
              <a:t>României</a:t>
            </a:r>
            <a:r>
              <a:rPr lang="en-US" sz="1800" i="1" dirty="0" smtClean="0">
                <a:solidFill>
                  <a:schemeClr val="tx1"/>
                </a:solidFill>
                <a:latin typeface="Arial" pitchFamily="34" charset="0"/>
                <a:cs typeface="Arial" pitchFamily="34" charset="0"/>
              </a:rPr>
              <a:t> </a:t>
            </a:r>
            <a:r>
              <a:rPr lang="en-US" sz="1800" i="1" dirty="0" err="1" smtClean="0">
                <a:solidFill>
                  <a:schemeClr val="tx1"/>
                </a:solidFill>
                <a:latin typeface="Arial" pitchFamily="34" charset="0"/>
                <a:cs typeface="Arial" pitchFamily="34" charset="0"/>
              </a:rPr>
              <a:t>Orizonturi</a:t>
            </a:r>
            <a:r>
              <a:rPr lang="en-US" sz="1800" i="1" dirty="0" smtClean="0">
                <a:solidFill>
                  <a:schemeClr val="tx1"/>
                </a:solidFill>
                <a:latin typeface="Arial" pitchFamily="34" charset="0"/>
                <a:cs typeface="Arial" pitchFamily="34" charset="0"/>
              </a:rPr>
              <a:t> 2013-2020-2030</a:t>
            </a:r>
            <a:r>
              <a:rPr lang="en-US" sz="1800" dirty="0" smtClean="0">
                <a:solidFill>
                  <a:schemeClr val="tx1"/>
                </a:solidFill>
                <a:latin typeface="Arial" pitchFamily="34" charset="0"/>
                <a:cs typeface="Arial" pitchFamily="34" charset="0"/>
              </a:rPr>
              <a:t>.</a:t>
            </a:r>
          </a:p>
          <a:p>
            <a:endParaRPr lang="en-US" sz="1200" dirty="0">
              <a:solidFill>
                <a:schemeClr val="tx1"/>
              </a:solidFill>
              <a:latin typeface="Arial" pitchFamily="34" charset="0"/>
              <a:cs typeface="Arial" pitchFamily="34" charset="0"/>
            </a:endParaRPr>
          </a:p>
        </p:txBody>
      </p:sp>
      <p:pic>
        <p:nvPicPr>
          <p:cNvPr id="4" name="Picture 3" descr="D:\poca 2020\Header-POCA-color.png"/>
          <p:cNvPicPr/>
          <p:nvPr/>
        </p:nvPicPr>
        <p:blipFill>
          <a:blip r:embed="rId3"/>
          <a:srcRect/>
          <a:stretch>
            <a:fillRect/>
          </a:stretch>
        </p:blipFill>
        <p:spPr bwMode="auto">
          <a:xfrm>
            <a:off x="457200" y="304800"/>
            <a:ext cx="7924800" cy="838200"/>
          </a:xfrm>
          <a:prstGeom prst="rect">
            <a:avLst/>
          </a:prstGeom>
          <a:noFill/>
          <a:ln w="9525">
            <a:noFill/>
            <a:miter lim="800000"/>
            <a:headEnd/>
            <a:tailEnd/>
          </a:ln>
        </p:spPr>
      </p:pic>
      <p:sp>
        <p:nvSpPr>
          <p:cNvPr id="6" name="Footer Placeholder 1"/>
          <p:cNvSpPr>
            <a:spLocks noGrp="1"/>
          </p:cNvSpPr>
          <p:nvPr>
            <p:ph type="ftr" sz="quarter" idx="11"/>
          </p:nvPr>
        </p:nvSpPr>
        <p:spPr>
          <a:xfrm>
            <a:off x="3124200" y="6248400"/>
            <a:ext cx="3505200" cy="473075"/>
          </a:xfrm>
        </p:spPr>
        <p:txBody>
          <a:bodyPr/>
          <a:lstStyle/>
          <a:p>
            <a:r>
              <a:rPr lang="ro-RO" b="1" dirty="0" smtClean="0">
                <a:solidFill>
                  <a:srgbClr val="008000"/>
                </a:solidFill>
                <a:latin typeface="Arial" pitchFamily="34" charset="0"/>
                <a:cs typeface="Arial" pitchFamily="34" charset="0"/>
              </a:rPr>
              <a:t>PROTEJEAZĂ MEDIUL ÎNCONJURĂTOR!</a:t>
            </a:r>
          </a:p>
          <a:p>
            <a:r>
              <a:rPr lang="ro-RO" b="1" dirty="0" smtClean="0">
                <a:solidFill>
                  <a:srgbClr val="008000"/>
                </a:solidFill>
                <a:latin typeface="Arial" pitchFamily="34" charset="0"/>
                <a:cs typeface="Arial" pitchFamily="34" charset="0"/>
              </a:rPr>
              <a:t>TOȚI SUNTEM EGALI!</a:t>
            </a:r>
            <a:endParaRPr lang="en-US" b="1" dirty="0">
              <a:solidFill>
                <a:srgbClr val="008000"/>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457200"/>
          </a:xfrm>
        </p:spPr>
        <p:txBody>
          <a:bodyPr>
            <a:normAutofit/>
          </a:bodyPr>
          <a:lstStyle/>
          <a:p>
            <a:pPr algn="l"/>
            <a:r>
              <a:rPr lang="ro-RO" sz="2400" dirty="0" smtClean="0">
                <a:latin typeface="Arial" pitchFamily="34" charset="0"/>
                <a:cs typeface="Arial" pitchFamily="34" charset="0"/>
              </a:rPr>
              <a:t>Generalități</a:t>
            </a:r>
            <a:endParaRPr lang="en-US" sz="2400" dirty="0">
              <a:latin typeface="Arial" pitchFamily="34" charset="0"/>
              <a:cs typeface="Arial" pitchFamily="34" charset="0"/>
            </a:endParaRPr>
          </a:p>
        </p:txBody>
      </p:sp>
      <p:sp>
        <p:nvSpPr>
          <p:cNvPr id="3" name="Content Placeholder 2"/>
          <p:cNvSpPr>
            <a:spLocks noGrp="1"/>
          </p:cNvSpPr>
          <p:nvPr>
            <p:ph idx="1"/>
          </p:nvPr>
        </p:nvSpPr>
        <p:spPr>
          <a:xfrm>
            <a:off x="533400" y="1600200"/>
            <a:ext cx="8153400" cy="4191000"/>
          </a:xfrm>
        </p:spPr>
        <p:txBody>
          <a:bodyPr>
            <a:normAutofit fontScale="25000" lnSpcReduction="20000"/>
          </a:bodyPr>
          <a:lstStyle/>
          <a:p>
            <a:pPr marL="1588" indent="12700" algn="just">
              <a:lnSpc>
                <a:spcPct val="170000"/>
              </a:lnSpc>
              <a:buNone/>
            </a:pPr>
            <a:r>
              <a:rPr lang="en-US" sz="7200" b="1" dirty="0" err="1" smtClean="0">
                <a:latin typeface="Arial" pitchFamily="34" charset="0"/>
                <a:cs typeface="Arial" pitchFamily="34" charset="0"/>
              </a:rPr>
              <a:t>Abordarea</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participativă</a:t>
            </a:r>
            <a:r>
              <a:rPr lang="en-US" sz="7200" b="1" dirty="0" smtClean="0">
                <a:latin typeface="Arial" pitchFamily="34" charset="0"/>
                <a:cs typeface="Arial" pitchFamily="34" charset="0"/>
              </a:rPr>
              <a:t> </a:t>
            </a:r>
            <a:r>
              <a:rPr lang="en-US" sz="7200" dirty="0" err="1" smtClean="0">
                <a:latin typeface="Arial" pitchFamily="34" charset="0"/>
                <a:cs typeface="Arial" pitchFamily="34" charset="0"/>
              </a:rPr>
              <a:t>înseamnă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implicarea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potențialilor</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factori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interesați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pentru</a:t>
            </a:r>
            <a:r>
              <a:rPr lang="en-US" sz="7200" dirty="0" smtClean="0">
                <a:latin typeface="Arial" pitchFamily="34" charset="0"/>
                <a:cs typeface="Arial" pitchFamily="34" charset="0"/>
              </a:rPr>
              <a:t> </a:t>
            </a:r>
            <a:r>
              <a:rPr lang="ro-RO" sz="7200" dirty="0" smtClean="0">
                <a:latin typeface="Arial" pitchFamily="34" charset="0"/>
                <a:cs typeface="Arial" pitchFamily="34" charset="0"/>
              </a:rPr>
              <a:t>aportul de informații specifice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instituții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publice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persoane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fizice</a:t>
            </a:r>
            <a:r>
              <a:rPr lang="en-US" sz="7200" dirty="0" smtClean="0">
                <a:latin typeface="Arial" pitchFamily="34" charset="0"/>
                <a:cs typeface="Arial" pitchFamily="34" charset="0"/>
              </a:rPr>
              <a:t>, UAT-</a:t>
            </a:r>
            <a:r>
              <a:rPr lang="en-US" sz="7200" dirty="0" err="1" smtClean="0">
                <a:latin typeface="Arial" pitchFamily="34" charset="0"/>
                <a:cs typeface="Arial" pitchFamily="34" charset="0"/>
              </a:rPr>
              <a:t>uri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adulți</a:t>
            </a:r>
            <a:r>
              <a:rPr lang="en-US" sz="7200" dirty="0" smtClean="0">
                <a:latin typeface="Arial" pitchFamily="34" charset="0"/>
                <a:cs typeface="Arial" pitchFamily="34" charset="0"/>
              </a:rPr>
              <a:t>.</a:t>
            </a:r>
            <a:r>
              <a:rPr lang="ro-RO" sz="7200" dirty="0" smtClean="0">
                <a:latin typeface="Arial" pitchFamily="34" charset="0"/>
                <a:cs typeface="Arial" pitchFamily="34" charset="0"/>
              </a:rPr>
              <a:t> </a:t>
            </a:r>
            <a:r>
              <a:rPr lang="en-US" sz="7200" dirty="0" err="1" smtClean="0">
                <a:latin typeface="Arial" pitchFamily="34" charset="0"/>
                <a:cs typeface="Arial" pitchFamily="34" charset="0"/>
              </a:rPr>
              <a:t>Principiile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orizontale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asigură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participarea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echilibrată</a:t>
            </a:r>
            <a:r>
              <a:rPr lang="en-US" sz="7200" dirty="0" smtClean="0">
                <a:latin typeface="Arial" pitchFamily="34" charset="0"/>
                <a:cs typeface="Arial" pitchFamily="34" charset="0"/>
              </a:rPr>
              <a:t> a </a:t>
            </a:r>
            <a:r>
              <a:rPr lang="en-US" sz="7200" dirty="0" err="1" smtClean="0">
                <a:latin typeface="Arial" pitchFamily="34" charset="0"/>
                <a:cs typeface="Arial" pitchFamily="34" charset="0"/>
              </a:rPr>
              <a:t>femeilor</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și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bărbaților</a:t>
            </a:r>
            <a:r>
              <a:rPr lang="en-US" sz="7200" dirty="0" smtClean="0">
                <a:latin typeface="Arial" pitchFamily="34" charset="0"/>
                <a:cs typeface="Arial" pitchFamily="34" charset="0"/>
              </a:rPr>
              <a:t>, a </a:t>
            </a:r>
            <a:r>
              <a:rPr lang="en-US" sz="7200" dirty="0" err="1" smtClean="0">
                <a:latin typeface="Arial" pitchFamily="34" charset="0"/>
                <a:cs typeface="Arial" pitchFamily="34" charset="0"/>
              </a:rPr>
              <a:t>persoanelor</a:t>
            </a:r>
            <a:r>
              <a:rPr lang="en-US" sz="7200" dirty="0" smtClean="0">
                <a:latin typeface="Arial" pitchFamily="34" charset="0"/>
                <a:cs typeface="Arial" pitchFamily="34" charset="0"/>
              </a:rPr>
              <a:t> cu </a:t>
            </a:r>
            <a:r>
              <a:rPr lang="en-US" sz="7200" dirty="0" err="1" smtClean="0">
                <a:latin typeface="Arial" pitchFamily="34" charset="0"/>
                <a:cs typeface="Arial" pitchFamily="34" charset="0"/>
              </a:rPr>
              <a:t>dizabilități</a:t>
            </a:r>
            <a:r>
              <a:rPr lang="en-US" sz="7200" dirty="0" smtClean="0">
                <a:latin typeface="Arial" pitchFamily="34" charset="0"/>
                <a:cs typeface="Arial" pitchFamily="34" charset="0"/>
              </a:rPr>
              <a:t>, a </a:t>
            </a:r>
            <a:r>
              <a:rPr lang="en-US" sz="7200" dirty="0" err="1" smtClean="0">
                <a:latin typeface="Arial" pitchFamily="34" charset="0"/>
                <a:cs typeface="Arial" pitchFamily="34" charset="0"/>
              </a:rPr>
              <a:t>persoanelor</a:t>
            </a:r>
            <a:r>
              <a:rPr lang="en-US" sz="7200" dirty="0" smtClean="0">
                <a:latin typeface="Arial" pitchFamily="34" charset="0"/>
                <a:cs typeface="Arial" pitchFamily="34" charset="0"/>
              </a:rPr>
              <a:t> din </a:t>
            </a:r>
            <a:r>
              <a:rPr lang="en-US" sz="7200" dirty="0" err="1" smtClean="0">
                <a:latin typeface="Arial" pitchFamily="34" charset="0"/>
                <a:cs typeface="Arial" pitchFamily="34" charset="0"/>
              </a:rPr>
              <a:t>grupuri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etnice</a:t>
            </a:r>
            <a:r>
              <a:rPr lang="en-US" sz="7200" dirty="0" smtClean="0">
                <a:latin typeface="Arial" pitchFamily="34" charset="0"/>
                <a:cs typeface="Arial" pitchFamily="34" charset="0"/>
              </a:rPr>
              <a:t>/</a:t>
            </a:r>
            <a:r>
              <a:rPr lang="en-US" sz="7200" dirty="0" err="1" smtClean="0">
                <a:latin typeface="Arial" pitchFamily="34" charset="0"/>
                <a:cs typeface="Arial" pitchFamily="34" charset="0"/>
              </a:rPr>
              <a:t>vulnerabile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în</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procesul</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decizional</a:t>
            </a:r>
            <a:r>
              <a:rPr lang="en-US" sz="7200" dirty="0" smtClean="0">
                <a:latin typeface="Arial" pitchFamily="34" charset="0"/>
                <a:cs typeface="Arial" pitchFamily="34" charset="0"/>
              </a:rPr>
              <a:t>.</a:t>
            </a:r>
            <a:r>
              <a:rPr lang="vi-VN" sz="7200" dirty="0" smtClean="0">
                <a:latin typeface="Arial" pitchFamily="34" charset="0"/>
                <a:cs typeface="Arial" pitchFamily="34" charset="0"/>
              </a:rPr>
              <a:t> </a:t>
            </a:r>
            <a:r>
              <a:rPr lang="vi-VN" sz="7200" u="sng" dirty="0" smtClean="0">
                <a:latin typeface="Arial" pitchFamily="34" charset="0"/>
                <a:cs typeface="Arial" pitchFamily="34" charset="0"/>
              </a:rPr>
              <a:t>Egalitatea de șanse și dezvoltarea durabilă</a:t>
            </a:r>
            <a:r>
              <a:rPr lang="vi-VN" sz="7200" dirty="0" smtClean="0">
                <a:latin typeface="Arial" pitchFamily="34" charset="0"/>
                <a:cs typeface="Arial" pitchFamily="34" charset="0"/>
              </a:rPr>
              <a:t>  reprezintă premise pentru o creștere economică bazată pe inovare, incluziune socială și sustenabilitate, cele două principii fiind complementare. Egalitatea de șanse stă la baza unui sistem social stabil și sustenabil, iar dezvoltarea durabilă presupune asigurarea unui nivel decent de trai pentru generația actuală, fără a neglija însă nevoile generațiilor următoare. </a:t>
            </a:r>
          </a:p>
          <a:p>
            <a:pPr marL="1588" indent="12700" algn="just">
              <a:lnSpc>
                <a:spcPct val="220000"/>
              </a:lnSpc>
              <a:buNone/>
            </a:pPr>
            <a:endParaRPr lang="en-US" b="1" dirty="0" smtClean="0"/>
          </a:p>
          <a:p>
            <a:endParaRPr lang="en-US" dirty="0"/>
          </a:p>
        </p:txBody>
      </p:sp>
      <p:pic>
        <p:nvPicPr>
          <p:cNvPr id="6" name="Picture 5" descr="D:\poca 2020\Header-POCA-color.png"/>
          <p:cNvPicPr/>
          <p:nvPr/>
        </p:nvPicPr>
        <p:blipFill>
          <a:blip r:embed="rId2"/>
          <a:srcRect/>
          <a:stretch>
            <a:fillRect/>
          </a:stretch>
        </p:blipFill>
        <p:spPr bwMode="auto">
          <a:xfrm>
            <a:off x="533400" y="304800"/>
            <a:ext cx="7924800" cy="838200"/>
          </a:xfrm>
          <a:prstGeom prst="rect">
            <a:avLst/>
          </a:prstGeom>
          <a:noFill/>
          <a:ln w="9525">
            <a:noFill/>
            <a:miter lim="800000"/>
            <a:headEnd/>
            <a:tailEnd/>
          </a:ln>
        </p:spPr>
      </p:pic>
      <p:sp>
        <p:nvSpPr>
          <p:cNvPr id="7" name="Footer Placeholder 1"/>
          <p:cNvSpPr>
            <a:spLocks noGrp="1"/>
          </p:cNvSpPr>
          <p:nvPr>
            <p:ph type="ftr" sz="quarter" idx="11"/>
          </p:nvPr>
        </p:nvSpPr>
        <p:spPr/>
        <p:txBody>
          <a:bodyPr/>
          <a:lstStyle/>
          <a:p>
            <a:r>
              <a:rPr lang="ro-RO" b="1" dirty="0" smtClean="0">
                <a:solidFill>
                  <a:srgbClr val="008000"/>
                </a:solidFill>
              </a:rPr>
              <a:t>PROTEJEAZĂ MEDIUL ÎNCONJURĂTOR!</a:t>
            </a:r>
          </a:p>
          <a:p>
            <a:r>
              <a:rPr lang="ro-RO" b="1" dirty="0" smtClean="0">
                <a:solidFill>
                  <a:srgbClr val="008000"/>
                </a:solidFill>
              </a:rPr>
              <a:t>TOȚI SUNTEM EGALI!</a:t>
            </a:r>
            <a:endParaRPr lang="en-US" b="1" dirty="0">
              <a:solidFill>
                <a:srgbClr val="008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447800"/>
            <a:ext cx="7924800" cy="762000"/>
          </a:xfrm>
        </p:spPr>
        <p:txBody>
          <a:bodyPr>
            <a:noAutofit/>
          </a:bodyPr>
          <a:lstStyle/>
          <a:p>
            <a:pPr algn="l"/>
            <a:r>
              <a:rPr lang="ro-RO" sz="2400" b="1" dirty="0" smtClean="0">
                <a:latin typeface="Arial" pitchFamily="34" charset="0"/>
                <a:cs typeface="Arial" pitchFamily="34" charset="0"/>
              </a:rPr>
              <a:t>MODUL </a:t>
            </a:r>
            <a:r>
              <a:rPr lang="en-US" sz="2400" b="1" dirty="0" smtClean="0">
                <a:latin typeface="Arial" pitchFamily="34" charset="0"/>
                <a:cs typeface="Arial" pitchFamily="34" charset="0"/>
              </a:rPr>
              <a:t>DEZVOLTARE </a:t>
            </a:r>
            <a:r>
              <a:rPr lang="ro-RO" sz="2400" b="1" dirty="0" smtClean="0">
                <a:latin typeface="Arial" pitchFamily="34" charset="0"/>
                <a:cs typeface="Arial" pitchFamily="34" charset="0"/>
              </a:rPr>
              <a:t>DURABILĂ/</a:t>
            </a:r>
            <a:r>
              <a:rPr lang="en-US" sz="2400" b="1" dirty="0" smtClean="0">
                <a:latin typeface="Arial" pitchFamily="34" charset="0"/>
                <a:cs typeface="Arial" pitchFamily="34" charset="0"/>
              </a:rPr>
              <a:t>SUSTENABILĂ</a:t>
            </a:r>
            <a:r>
              <a:rPr lang="en-US" sz="3200" dirty="0" smtClean="0"/>
              <a:t/>
            </a:r>
            <a:br>
              <a:rPr lang="en-US" sz="3200" dirty="0" smtClean="0"/>
            </a:br>
            <a:endParaRPr lang="en-US" sz="3200" dirty="0"/>
          </a:p>
        </p:txBody>
      </p:sp>
      <p:sp>
        <p:nvSpPr>
          <p:cNvPr id="3" name="Content Placeholder 2"/>
          <p:cNvSpPr>
            <a:spLocks noGrp="1"/>
          </p:cNvSpPr>
          <p:nvPr>
            <p:ph idx="1"/>
          </p:nvPr>
        </p:nvSpPr>
        <p:spPr>
          <a:xfrm>
            <a:off x="381000" y="2057400"/>
            <a:ext cx="8305800" cy="4068763"/>
          </a:xfrm>
        </p:spPr>
        <p:txBody>
          <a:bodyPr>
            <a:normAutofit fontScale="25000" lnSpcReduction="20000"/>
          </a:bodyPr>
          <a:lstStyle/>
          <a:p>
            <a:pPr algn="just">
              <a:lnSpc>
                <a:spcPct val="160000"/>
              </a:lnSpc>
            </a:pPr>
            <a:r>
              <a:rPr lang="en-US" sz="7200" dirty="0" err="1" smtClean="0">
                <a:latin typeface="Arial" pitchFamily="34" charset="0"/>
                <a:cs typeface="Arial" pitchFamily="34" charset="0"/>
              </a:rPr>
              <a:t>Dezvoltarea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durabilă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presupune</a:t>
            </a:r>
            <a:r>
              <a:rPr lang="en-US" sz="7200" dirty="0" smtClean="0">
                <a:latin typeface="Arial" pitchFamily="34" charset="0"/>
                <a:cs typeface="Arial" pitchFamily="34" charset="0"/>
              </a:rPr>
              <a:t> 3 </a:t>
            </a:r>
            <a:r>
              <a:rPr lang="en-US" sz="7200" dirty="0" err="1" smtClean="0">
                <a:latin typeface="Arial" pitchFamily="34" charset="0"/>
                <a:cs typeface="Arial" pitchFamily="34" charset="0"/>
              </a:rPr>
              <a:t>dimensiuni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economică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socială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și</a:t>
            </a:r>
            <a:r>
              <a:rPr lang="en-US" sz="7200" dirty="0" smtClean="0">
                <a:latin typeface="Arial" pitchFamily="34" charset="0"/>
                <a:cs typeface="Arial" pitchFamily="34" charset="0"/>
              </a:rPr>
              <a:t> de </a:t>
            </a:r>
            <a:r>
              <a:rPr lang="en-US" sz="7200" dirty="0" err="1" smtClean="0">
                <a:latin typeface="Arial" pitchFamily="34" charset="0"/>
                <a:cs typeface="Arial" pitchFamily="34" charset="0"/>
              </a:rPr>
              <a:t>mediu</a:t>
            </a:r>
            <a:r>
              <a:rPr lang="en-US" sz="7200" dirty="0" smtClean="0">
                <a:latin typeface="Arial" pitchFamily="34" charset="0"/>
                <a:cs typeface="Arial" pitchFamily="34" charset="0"/>
              </a:rPr>
              <a:t>.</a:t>
            </a:r>
            <a:endParaRPr lang="ro-RO" sz="7200" dirty="0" smtClean="0">
              <a:latin typeface="Arial" pitchFamily="34" charset="0"/>
              <a:cs typeface="Arial" pitchFamily="34" charset="0"/>
            </a:endParaRPr>
          </a:p>
          <a:p>
            <a:pPr algn="just">
              <a:lnSpc>
                <a:spcPct val="160000"/>
              </a:lnSpc>
            </a:pPr>
            <a:r>
              <a:rPr lang="en-US" sz="7200" dirty="0" err="1" smtClean="0">
                <a:latin typeface="Arial" pitchFamily="34" charset="0"/>
                <a:cs typeface="Arial" pitchFamily="34" charset="0"/>
              </a:rPr>
              <a:t>Activitățile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proiectului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contribuie</a:t>
            </a:r>
            <a:r>
              <a:rPr lang="en-US" sz="7200" dirty="0" smtClean="0">
                <a:latin typeface="Arial" pitchFamily="34" charset="0"/>
                <a:cs typeface="Arial" pitchFamily="34" charset="0"/>
              </a:rPr>
              <a:t> la </a:t>
            </a:r>
            <a:r>
              <a:rPr lang="en-US" sz="7200" dirty="0" err="1" smtClean="0">
                <a:latin typeface="Arial" pitchFamily="34" charset="0"/>
                <a:cs typeface="Arial" pitchFamily="34" charset="0"/>
              </a:rPr>
              <a:t>conservarea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și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protejarea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biodiversității</a:t>
            </a:r>
            <a:r>
              <a:rPr lang="ro-RO" sz="7200" dirty="0" smtClean="0">
                <a:latin typeface="Arial" pitchFamily="34" charset="0"/>
                <a:cs typeface="Arial" pitchFamily="34" charset="0"/>
              </a:rPr>
              <a:t>, la</a:t>
            </a:r>
            <a:r>
              <a:rPr lang="en-US" sz="7200" dirty="0" smtClean="0">
                <a:latin typeface="Arial" pitchFamily="34" charset="0"/>
                <a:cs typeface="Arial" pitchFamily="34" charset="0"/>
              </a:rPr>
              <a:t> </a:t>
            </a:r>
            <a:r>
              <a:rPr lang="ro-RO" sz="7200" dirty="0" smtClean="0">
                <a:latin typeface="Arial" pitchFamily="34" charset="0"/>
                <a:cs typeface="Arial" pitchFamily="34" charset="0"/>
              </a:rPr>
              <a:t>atenuarea și adaptarea la schimbările climatice. </a:t>
            </a:r>
            <a:r>
              <a:rPr lang="en-US" sz="7200" dirty="0" err="1" smtClean="0">
                <a:latin typeface="Arial" pitchFamily="34" charset="0"/>
                <a:cs typeface="Arial" pitchFamily="34" charset="0"/>
              </a:rPr>
              <a:t>Dezvoltarea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durabilă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implică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prevenirea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și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gestionarea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riscurilor</a:t>
            </a:r>
            <a:r>
              <a:rPr lang="en-US" sz="7200" dirty="0" smtClean="0">
                <a:latin typeface="Arial" pitchFamily="34" charset="0"/>
                <a:cs typeface="Arial" pitchFamily="34" charset="0"/>
              </a:rPr>
              <a:t>. </a:t>
            </a:r>
            <a:endParaRPr lang="ro-RO" sz="7200" dirty="0" smtClean="0">
              <a:latin typeface="Arial" pitchFamily="34" charset="0"/>
              <a:cs typeface="Arial" pitchFamily="34" charset="0"/>
            </a:endParaRPr>
          </a:p>
          <a:p>
            <a:pPr algn="just">
              <a:lnSpc>
                <a:spcPct val="160000"/>
              </a:lnSpc>
            </a:pPr>
            <a:r>
              <a:rPr lang="en-US" sz="7200" dirty="0" err="1" smtClean="0">
                <a:latin typeface="Arial" pitchFamily="34" charset="0"/>
                <a:cs typeface="Arial" pitchFamily="34" charset="0"/>
              </a:rPr>
              <a:t>Tematica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principiilor</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orizontale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oferă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participanților</a:t>
            </a:r>
            <a:r>
              <a:rPr lang="en-US" sz="7200" dirty="0" smtClean="0">
                <a:latin typeface="Arial" pitchFamily="34" charset="0"/>
                <a:cs typeface="Arial" pitchFamily="34" charset="0"/>
              </a:rPr>
              <a:t> ”</a:t>
            </a:r>
            <a:r>
              <a:rPr lang="en-US" sz="7200" b="1" dirty="0" err="1" smtClean="0">
                <a:latin typeface="Arial" pitchFamily="34" charset="0"/>
                <a:cs typeface="Arial" pitchFamily="34" charset="0"/>
              </a:rPr>
              <a:t>aptitudini</a:t>
            </a:r>
            <a:r>
              <a:rPr lang="en-US" sz="7200" b="1" dirty="0" smtClean="0">
                <a:latin typeface="Arial" pitchFamily="34" charset="0"/>
                <a:cs typeface="Arial" pitchFamily="34" charset="0"/>
              </a:rPr>
              <a:t> </a:t>
            </a:r>
            <a:r>
              <a:rPr lang="en-US" sz="7200" b="1" dirty="0" err="1" smtClean="0">
                <a:latin typeface="Arial" pitchFamily="34" charset="0"/>
                <a:cs typeface="Arial" pitchFamily="34" charset="0"/>
              </a:rPr>
              <a:t>verzi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pe</a:t>
            </a:r>
            <a:r>
              <a:rPr lang="en-US" sz="7200" dirty="0" smtClean="0">
                <a:latin typeface="Arial" pitchFamily="34" charset="0"/>
                <a:cs typeface="Arial" pitchFamily="34" charset="0"/>
              </a:rPr>
              <a:t> care le pot </a:t>
            </a:r>
            <a:r>
              <a:rPr lang="en-US" sz="7200" dirty="0" err="1" smtClean="0">
                <a:latin typeface="Arial" pitchFamily="34" charset="0"/>
                <a:cs typeface="Arial" pitchFamily="34" charset="0"/>
              </a:rPr>
              <a:t>integra</a:t>
            </a:r>
            <a:r>
              <a:rPr lang="en-US" sz="7200" dirty="0" smtClean="0">
                <a:latin typeface="Arial" pitchFamily="34" charset="0"/>
                <a:cs typeface="Arial" pitchFamily="34" charset="0"/>
              </a:rPr>
              <a:t> la </a:t>
            </a:r>
            <a:r>
              <a:rPr lang="en-US" sz="7200" dirty="0" err="1" smtClean="0">
                <a:latin typeface="Arial" pitchFamily="34" charset="0"/>
                <a:cs typeface="Arial" pitchFamily="34" charset="0"/>
              </a:rPr>
              <a:t>locul</a:t>
            </a:r>
            <a:r>
              <a:rPr lang="en-US" sz="7200" dirty="0" smtClean="0">
                <a:latin typeface="Arial" pitchFamily="34" charset="0"/>
                <a:cs typeface="Arial" pitchFamily="34" charset="0"/>
              </a:rPr>
              <a:t> de </a:t>
            </a:r>
            <a:r>
              <a:rPr lang="en-US" sz="7200" dirty="0" err="1" smtClean="0">
                <a:latin typeface="Arial" pitchFamily="34" charset="0"/>
                <a:cs typeface="Arial" pitchFamily="34" charset="0"/>
              </a:rPr>
              <a:t>muncă</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și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în</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viața</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privată</a:t>
            </a:r>
            <a:endParaRPr lang="ro-RO" sz="7200" dirty="0" smtClean="0">
              <a:latin typeface="Arial" pitchFamily="34" charset="0"/>
              <a:cs typeface="Arial" pitchFamily="34" charset="0"/>
            </a:endParaRPr>
          </a:p>
          <a:p>
            <a:pPr algn="just">
              <a:lnSpc>
                <a:spcPct val="160000"/>
              </a:lnSpc>
            </a:pPr>
            <a:r>
              <a:rPr lang="ro-RO" sz="7200" dirty="0" err="1" smtClean="0">
                <a:latin typeface="Arial" pitchFamily="34" charset="0"/>
                <a:cs typeface="Arial" pitchFamily="34" charset="0"/>
              </a:rPr>
              <a:t>R</a:t>
            </a:r>
            <a:r>
              <a:rPr lang="en-US" sz="7200" dirty="0" err="1" smtClean="0">
                <a:latin typeface="Arial" pitchFamily="34" charset="0"/>
                <a:cs typeface="Arial" pitchFamily="34" charset="0"/>
              </a:rPr>
              <a:t>esursele</a:t>
            </a:r>
            <a:r>
              <a:rPr lang="en-US" sz="7200" dirty="0" smtClean="0">
                <a:latin typeface="Arial" pitchFamily="34" charset="0"/>
                <a:cs typeface="Arial" pitchFamily="34" charset="0"/>
              </a:rPr>
              <a:t> </a:t>
            </a:r>
            <a:r>
              <a:rPr lang="ro-RO" sz="7200" dirty="0" smtClean="0">
                <a:latin typeface="Arial" pitchFamily="34" charset="0"/>
                <a:cs typeface="Arial" pitchFamily="34" charset="0"/>
              </a:rPr>
              <a:t>trebuie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utilizate</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eficient</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și</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sustenabil</a:t>
            </a:r>
            <a:r>
              <a:rPr lang="en-US" sz="7200" dirty="0" smtClean="0">
                <a:latin typeface="Arial" pitchFamily="34" charset="0"/>
                <a:cs typeface="Arial" pitchFamily="34" charset="0"/>
              </a:rPr>
              <a:t>, </a:t>
            </a:r>
            <a:r>
              <a:rPr lang="en-US" sz="7200" dirty="0" err="1" smtClean="0">
                <a:latin typeface="Arial" pitchFamily="34" charset="0"/>
                <a:cs typeface="Arial" pitchFamily="34" charset="0"/>
              </a:rPr>
              <a:t>prin</a:t>
            </a:r>
            <a:r>
              <a:rPr lang="en-US" sz="7200" dirty="0" smtClean="0">
                <a:latin typeface="Arial" pitchFamily="34" charset="0"/>
                <a:cs typeface="Arial" pitchFamily="34" charset="0"/>
              </a:rPr>
              <a:t> </a:t>
            </a:r>
            <a:r>
              <a:rPr lang="en-US" sz="7200" b="1" i="1" dirty="0" err="1" smtClean="0">
                <a:latin typeface="Arial" pitchFamily="34" charset="0"/>
                <a:cs typeface="Arial" pitchFamily="34" charset="0"/>
              </a:rPr>
              <a:t>inducerea</a:t>
            </a:r>
            <a:r>
              <a:rPr lang="en-US" sz="7200" b="1" i="1" dirty="0" smtClean="0">
                <a:latin typeface="Arial" pitchFamily="34" charset="0"/>
                <a:cs typeface="Arial" pitchFamily="34" charset="0"/>
              </a:rPr>
              <a:t> </a:t>
            </a:r>
            <a:r>
              <a:rPr lang="en-US" sz="7200" b="1" i="1" dirty="0" err="1" smtClean="0">
                <a:latin typeface="Arial" pitchFamily="34" charset="0"/>
                <a:cs typeface="Arial" pitchFamily="34" charset="0"/>
              </a:rPr>
              <a:t>unui</a:t>
            </a:r>
            <a:r>
              <a:rPr lang="en-US" sz="7200" b="1" i="1" dirty="0" smtClean="0">
                <a:latin typeface="Arial" pitchFamily="34" charset="0"/>
                <a:cs typeface="Arial" pitchFamily="34" charset="0"/>
              </a:rPr>
              <a:t> </a:t>
            </a:r>
            <a:r>
              <a:rPr lang="en-US" sz="7200" b="1" i="1" dirty="0" err="1" smtClean="0">
                <a:latin typeface="Arial" pitchFamily="34" charset="0"/>
                <a:cs typeface="Arial" pitchFamily="34" charset="0"/>
              </a:rPr>
              <a:t>comportament</a:t>
            </a:r>
            <a:r>
              <a:rPr lang="en-US" sz="7200" b="1" i="1" dirty="0" smtClean="0">
                <a:latin typeface="Arial" pitchFamily="34" charset="0"/>
                <a:cs typeface="Arial" pitchFamily="34" charset="0"/>
              </a:rPr>
              <a:t> de </a:t>
            </a:r>
            <a:r>
              <a:rPr lang="en-US" sz="7200" b="1" i="1" dirty="0" err="1" smtClean="0">
                <a:latin typeface="Arial" pitchFamily="34" charset="0"/>
                <a:cs typeface="Arial" pitchFamily="34" charset="0"/>
              </a:rPr>
              <a:t>consum</a:t>
            </a:r>
            <a:r>
              <a:rPr lang="en-US" sz="7200" b="1" i="1" dirty="0" smtClean="0">
                <a:latin typeface="Arial" pitchFamily="34" charset="0"/>
                <a:cs typeface="Arial" pitchFamily="34" charset="0"/>
              </a:rPr>
              <a:t> </a:t>
            </a:r>
            <a:r>
              <a:rPr lang="en-US" sz="7200" b="1" i="1" dirty="0" err="1" smtClean="0">
                <a:latin typeface="Arial" pitchFamily="34" charset="0"/>
                <a:cs typeface="Arial" pitchFamily="34" charset="0"/>
              </a:rPr>
              <a:t>rațional</a:t>
            </a:r>
            <a:r>
              <a:rPr lang="en-US" sz="7200" b="1" i="1" dirty="0" smtClean="0">
                <a:latin typeface="Arial" pitchFamily="34" charset="0"/>
                <a:cs typeface="Arial" pitchFamily="34" charset="0"/>
              </a:rPr>
              <a:t> al </a:t>
            </a:r>
            <a:r>
              <a:rPr lang="en-US" sz="7200" b="1" i="1" dirty="0" err="1" smtClean="0">
                <a:latin typeface="Arial" pitchFamily="34" charset="0"/>
                <a:cs typeface="Arial" pitchFamily="34" charset="0"/>
              </a:rPr>
              <a:t>resurselor</a:t>
            </a:r>
            <a:r>
              <a:rPr lang="en-US" sz="7200" b="1" dirty="0" smtClean="0">
                <a:latin typeface="Arial" pitchFamily="34" charset="0"/>
                <a:cs typeface="Arial" pitchFamily="34" charset="0"/>
              </a:rPr>
              <a:t>.</a:t>
            </a:r>
            <a:endParaRPr lang="ro-RO" sz="7200" dirty="0" smtClean="0">
              <a:latin typeface="Arial" pitchFamily="34" charset="0"/>
              <a:cs typeface="Arial" pitchFamily="34" charset="0"/>
            </a:endParaRPr>
          </a:p>
          <a:p>
            <a:pPr>
              <a:lnSpc>
                <a:spcPct val="160000"/>
              </a:lnSpc>
              <a:buNone/>
            </a:pPr>
            <a:endParaRPr lang="ro-RO" sz="2000" dirty="0" smtClean="0">
              <a:latin typeface="+mj-lt"/>
            </a:endParaRPr>
          </a:p>
          <a:p>
            <a:pPr>
              <a:lnSpc>
                <a:spcPct val="160000"/>
              </a:lnSpc>
            </a:pPr>
            <a:endParaRPr lang="en-US" sz="2400" dirty="0" smtClean="0">
              <a:latin typeface="+mj-lt"/>
            </a:endParaRPr>
          </a:p>
          <a:p>
            <a:endParaRPr lang="en-US" dirty="0"/>
          </a:p>
        </p:txBody>
      </p:sp>
      <p:pic>
        <p:nvPicPr>
          <p:cNvPr id="5" name="Picture 4" descr="D:\poca 2020\Header-POCA-color.png"/>
          <p:cNvPicPr/>
          <p:nvPr/>
        </p:nvPicPr>
        <p:blipFill>
          <a:blip r:embed="rId2"/>
          <a:srcRect/>
          <a:stretch>
            <a:fillRect/>
          </a:stretch>
        </p:blipFill>
        <p:spPr bwMode="auto">
          <a:xfrm>
            <a:off x="457200" y="304800"/>
            <a:ext cx="7924800" cy="838200"/>
          </a:xfrm>
          <a:prstGeom prst="rect">
            <a:avLst/>
          </a:prstGeom>
          <a:noFill/>
          <a:ln w="9525">
            <a:noFill/>
            <a:miter lim="800000"/>
            <a:headEnd/>
            <a:tailEnd/>
          </a:ln>
        </p:spPr>
      </p:pic>
      <p:sp>
        <p:nvSpPr>
          <p:cNvPr id="6" name="Footer Placeholder 1"/>
          <p:cNvSpPr>
            <a:spLocks noGrp="1"/>
          </p:cNvSpPr>
          <p:nvPr>
            <p:ph type="ftr" sz="quarter" idx="11"/>
          </p:nvPr>
        </p:nvSpPr>
        <p:spPr/>
        <p:txBody>
          <a:bodyPr/>
          <a:lstStyle/>
          <a:p>
            <a:r>
              <a:rPr lang="ro-RO" b="1" dirty="0" smtClean="0">
                <a:solidFill>
                  <a:srgbClr val="008000"/>
                </a:solidFill>
              </a:rPr>
              <a:t>PROTEJEAZĂ MEDIUL ÎNCONJURĂTOR!</a:t>
            </a:r>
          </a:p>
          <a:p>
            <a:r>
              <a:rPr lang="ro-RO" b="1" dirty="0" smtClean="0">
                <a:solidFill>
                  <a:srgbClr val="008000"/>
                </a:solidFill>
              </a:rPr>
              <a:t>TOȚI SUNTEM EGALI!</a:t>
            </a:r>
            <a:endParaRPr lang="en-US" b="1" dirty="0">
              <a:solidFill>
                <a:srgbClr val="008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676400"/>
            <a:ext cx="8229600" cy="990600"/>
          </a:xfrm>
        </p:spPr>
        <p:txBody>
          <a:bodyPr>
            <a:noAutofit/>
          </a:bodyPr>
          <a:lstStyle/>
          <a:p>
            <a:pPr algn="l"/>
            <a:r>
              <a:rPr lang="ro-RO" sz="2400" b="1" dirty="0" smtClean="0">
                <a:latin typeface="Arial" pitchFamily="34" charset="0"/>
                <a:cs typeface="Arial" pitchFamily="34" charset="0"/>
              </a:rPr>
              <a:t>MODUL </a:t>
            </a:r>
            <a:r>
              <a:rPr lang="en-US" sz="2400" b="1" dirty="0" smtClean="0">
                <a:latin typeface="Arial" pitchFamily="34" charset="0"/>
                <a:cs typeface="Arial" pitchFamily="34" charset="0"/>
              </a:rPr>
              <a:t>EGALITATE </a:t>
            </a:r>
            <a:r>
              <a:rPr lang="en-US" sz="2400" b="1" dirty="0" smtClean="0">
                <a:latin typeface="Arial" pitchFamily="34" charset="0"/>
                <a:cs typeface="Arial" pitchFamily="34" charset="0"/>
              </a:rPr>
              <a:t>DE ȘANSE ȘI NEDISCRIMINARE</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endParaRPr lang="en-US" sz="2400" dirty="0">
              <a:latin typeface="Arial" pitchFamily="34" charset="0"/>
              <a:cs typeface="Arial" pitchFamily="34" charset="0"/>
            </a:endParaRPr>
          </a:p>
        </p:txBody>
      </p:sp>
      <p:pic>
        <p:nvPicPr>
          <p:cNvPr id="6" name="Picture 5" descr="D:\poca 2020\Header-POCA-color.png"/>
          <p:cNvPicPr/>
          <p:nvPr/>
        </p:nvPicPr>
        <p:blipFill>
          <a:blip r:embed="rId2"/>
          <a:srcRect/>
          <a:stretch>
            <a:fillRect/>
          </a:stretch>
        </p:blipFill>
        <p:spPr bwMode="auto">
          <a:xfrm>
            <a:off x="533400" y="304800"/>
            <a:ext cx="7924800" cy="838200"/>
          </a:xfrm>
          <a:prstGeom prst="rect">
            <a:avLst/>
          </a:prstGeom>
          <a:noFill/>
          <a:ln w="9525">
            <a:noFill/>
            <a:miter lim="800000"/>
            <a:headEnd/>
            <a:tailEnd/>
          </a:ln>
        </p:spPr>
      </p:pic>
      <p:sp>
        <p:nvSpPr>
          <p:cNvPr id="7" name="Rectangle 6"/>
          <p:cNvSpPr/>
          <p:nvPr/>
        </p:nvSpPr>
        <p:spPr>
          <a:xfrm>
            <a:off x="381000" y="2286001"/>
            <a:ext cx="8382000" cy="4108817"/>
          </a:xfrm>
          <a:prstGeom prst="rect">
            <a:avLst/>
          </a:prstGeom>
        </p:spPr>
        <p:txBody>
          <a:bodyPr wrap="square">
            <a:spAutoFit/>
          </a:bodyPr>
          <a:lstStyle/>
          <a:p>
            <a:pPr algn="just">
              <a:lnSpc>
                <a:spcPct val="150000"/>
              </a:lnSpc>
            </a:pPr>
            <a:r>
              <a:rPr lang="en-US" dirty="0" err="1" smtClean="0">
                <a:latin typeface="Arial" pitchFamily="34" charset="0"/>
                <a:cs typeface="Arial" pitchFamily="34" charset="0"/>
              </a:rPr>
              <a:t>Activitățile</a:t>
            </a:r>
            <a:r>
              <a:rPr lang="en-US" dirty="0" smtClean="0">
                <a:latin typeface="Arial" pitchFamily="34" charset="0"/>
                <a:cs typeface="Arial" pitchFamily="34" charset="0"/>
              </a:rPr>
              <a:t> </a:t>
            </a:r>
            <a:r>
              <a:rPr lang="en-US" dirty="0" err="1" smtClean="0">
                <a:latin typeface="Arial" pitchFamily="34" charset="0"/>
                <a:cs typeface="Arial" pitchFamily="34" charset="0"/>
              </a:rPr>
              <a:t>proiectului</a:t>
            </a:r>
            <a:r>
              <a:rPr lang="en-US" dirty="0" smtClean="0">
                <a:latin typeface="Arial" pitchFamily="34" charset="0"/>
                <a:cs typeface="Arial" pitchFamily="34" charset="0"/>
              </a:rPr>
              <a:t> </a:t>
            </a:r>
            <a:r>
              <a:rPr lang="en-US" dirty="0" err="1" smtClean="0">
                <a:latin typeface="Arial" pitchFamily="34" charset="0"/>
                <a:cs typeface="Arial" pitchFamily="34" charset="0"/>
              </a:rPr>
              <a:t>sunt</a:t>
            </a:r>
            <a:r>
              <a:rPr lang="en-US" dirty="0" smtClean="0">
                <a:latin typeface="Arial" pitchFamily="34" charset="0"/>
                <a:cs typeface="Arial" pitchFamily="34" charset="0"/>
              </a:rPr>
              <a:t> </a:t>
            </a:r>
            <a:r>
              <a:rPr lang="en-US" dirty="0" err="1" smtClean="0">
                <a:latin typeface="Arial" pitchFamily="34" charset="0"/>
                <a:cs typeface="Arial" pitchFamily="34" charset="0"/>
              </a:rPr>
              <a:t>destinate</a:t>
            </a:r>
            <a:r>
              <a:rPr lang="en-US" dirty="0" smtClean="0">
                <a:latin typeface="Arial" pitchFamily="34" charset="0"/>
                <a:cs typeface="Arial" pitchFamily="34" charset="0"/>
              </a:rPr>
              <a:t> </a:t>
            </a:r>
            <a:r>
              <a:rPr lang="en-US" dirty="0" err="1" smtClean="0">
                <a:latin typeface="Arial" pitchFamily="34" charset="0"/>
                <a:cs typeface="Arial" pitchFamily="34" charset="0"/>
              </a:rPr>
              <a:t>tuturor</a:t>
            </a:r>
            <a:r>
              <a:rPr lang="en-US" dirty="0" smtClean="0">
                <a:latin typeface="Arial" pitchFamily="34" charset="0"/>
                <a:cs typeface="Arial" pitchFamily="34" charset="0"/>
              </a:rPr>
              <a:t> </a:t>
            </a:r>
            <a:r>
              <a:rPr lang="en-US" dirty="0" err="1" smtClean="0">
                <a:latin typeface="Arial" pitchFamily="34" charset="0"/>
                <a:cs typeface="Arial" pitchFamily="34" charset="0"/>
              </a:rPr>
              <a:t>categoriilor</a:t>
            </a:r>
            <a:r>
              <a:rPr lang="en-US" dirty="0" smtClean="0">
                <a:latin typeface="Arial" pitchFamily="34" charset="0"/>
                <a:cs typeface="Arial" pitchFamily="34" charset="0"/>
              </a:rPr>
              <a:t> de </a:t>
            </a:r>
            <a:r>
              <a:rPr lang="en-US" dirty="0" err="1" smtClean="0">
                <a:latin typeface="Arial" pitchFamily="34" charset="0"/>
                <a:cs typeface="Arial" pitchFamily="34" charset="0"/>
              </a:rPr>
              <a:t>persoane</a:t>
            </a:r>
            <a:r>
              <a:rPr lang="en-US" dirty="0" smtClean="0">
                <a:latin typeface="Arial" pitchFamily="34" charset="0"/>
                <a:cs typeface="Arial" pitchFamily="34" charset="0"/>
              </a:rPr>
              <a:t>: cu </a:t>
            </a:r>
            <a:r>
              <a:rPr lang="en-US" dirty="0" err="1" smtClean="0">
                <a:latin typeface="Arial" pitchFamily="34" charset="0"/>
                <a:cs typeface="Arial" pitchFamily="34" charset="0"/>
              </a:rPr>
              <a:t>dizabilități</a:t>
            </a:r>
            <a:r>
              <a:rPr lang="en-US" dirty="0" smtClean="0">
                <a:latin typeface="Arial" pitchFamily="34" charset="0"/>
                <a:cs typeface="Arial" pitchFamily="34" charset="0"/>
              </a:rPr>
              <a:t>, </a:t>
            </a:r>
            <a:r>
              <a:rPr lang="en-US" dirty="0" err="1" smtClean="0">
                <a:latin typeface="Arial" pitchFamily="34" charset="0"/>
                <a:cs typeface="Arial" pitchFamily="34" charset="0"/>
              </a:rPr>
              <a:t>orientări</a:t>
            </a:r>
            <a:r>
              <a:rPr lang="en-US" dirty="0" smtClean="0">
                <a:latin typeface="Arial" pitchFamily="34" charset="0"/>
                <a:cs typeface="Arial" pitchFamily="34" charset="0"/>
              </a:rPr>
              <a:t> </a:t>
            </a:r>
            <a:r>
              <a:rPr lang="en-US" dirty="0" err="1" smtClean="0">
                <a:latin typeface="Arial" pitchFamily="34" charset="0"/>
                <a:cs typeface="Arial" pitchFamily="34" charset="0"/>
              </a:rPr>
              <a:t>religioase</a:t>
            </a:r>
            <a:r>
              <a:rPr lang="en-US" dirty="0" smtClean="0">
                <a:latin typeface="Arial" pitchFamily="34" charset="0"/>
                <a:cs typeface="Arial" pitchFamily="34" charset="0"/>
              </a:rPr>
              <a:t>, </a:t>
            </a:r>
            <a:r>
              <a:rPr lang="en-US" dirty="0" err="1" smtClean="0">
                <a:latin typeface="Arial" pitchFamily="34" charset="0"/>
                <a:cs typeface="Arial" pitchFamily="34" charset="0"/>
              </a:rPr>
              <a:t>minorități</a:t>
            </a:r>
            <a:r>
              <a:rPr lang="en-US" dirty="0" smtClean="0">
                <a:latin typeface="Arial" pitchFamily="34" charset="0"/>
                <a:cs typeface="Arial" pitchFamily="34" charset="0"/>
              </a:rPr>
              <a:t>, </a:t>
            </a:r>
            <a:r>
              <a:rPr lang="en-US" dirty="0" err="1" smtClean="0">
                <a:latin typeface="Arial" pitchFamily="34" charset="0"/>
                <a:cs typeface="Arial" pitchFamily="34" charset="0"/>
              </a:rPr>
              <a:t>migranți</a:t>
            </a:r>
            <a:r>
              <a:rPr lang="en-US" dirty="0" smtClean="0">
                <a:latin typeface="Arial" pitchFamily="34" charset="0"/>
                <a:cs typeface="Arial" pitchFamily="34" charset="0"/>
              </a:rPr>
              <a:t>. </a:t>
            </a:r>
            <a:r>
              <a:rPr lang="ro-RO" dirty="0" smtClean="0">
                <a:latin typeface="Arial" pitchFamily="34" charset="0"/>
                <a:cs typeface="Arial" pitchFamily="34" charset="0"/>
              </a:rPr>
              <a:t>Î</a:t>
            </a:r>
            <a:r>
              <a:rPr lang="vi-VN" dirty="0" smtClean="0">
                <a:latin typeface="Arial" pitchFamily="34" charset="0"/>
                <a:cs typeface="Arial" pitchFamily="34" charset="0"/>
              </a:rPr>
              <a:t>n ceea ce privește anumite tipuri specifice de discriminări care vizează în mod specific persoanele cu dizabilități fizice, se va utiliza sintagma </a:t>
            </a:r>
            <a:r>
              <a:rPr lang="vi-VN" b="1" dirty="0" smtClean="0">
                <a:latin typeface="Arial" pitchFamily="34" charset="0"/>
                <a:cs typeface="Arial" pitchFamily="34" charset="0"/>
              </a:rPr>
              <a:t>accesibilitate. </a:t>
            </a:r>
            <a:endParaRPr lang="ro-RO" dirty="0" smtClean="0">
              <a:latin typeface="Arial" pitchFamily="34" charset="0"/>
              <a:cs typeface="Arial" pitchFamily="34" charset="0"/>
            </a:endParaRPr>
          </a:p>
          <a:p>
            <a:pPr algn="just">
              <a:lnSpc>
                <a:spcPct val="150000"/>
              </a:lnSpc>
            </a:pPr>
            <a:r>
              <a:rPr lang="ro-RO" dirty="0" smtClean="0">
                <a:latin typeface="Arial" pitchFamily="34" charset="0"/>
                <a:cs typeface="Arial" pitchFamily="34" charset="0"/>
              </a:rPr>
              <a:t>A</a:t>
            </a:r>
            <a:r>
              <a:rPr lang="vi-VN" dirty="0" smtClean="0">
                <a:latin typeface="Arial" pitchFamily="34" charset="0"/>
                <a:cs typeface="Arial" pitchFamily="34" charset="0"/>
              </a:rPr>
              <a:t>partenența la grupuri sociale determinate de caracteristici precum </a:t>
            </a:r>
            <a:r>
              <a:rPr lang="vi-VN" b="1" dirty="0" smtClean="0">
                <a:latin typeface="Arial" pitchFamily="34" charset="0"/>
                <a:cs typeface="Arial" pitchFamily="34" charset="0"/>
              </a:rPr>
              <a:t>genul, originea etnică, apartenența religioasă, orientarea sexuală și existența unei dizabilități sau a unei boli ce poartă un stigmat social poate genera situații de inegalitate inerente, această inegalitate trebuie combătută, tocmai pentru a asigura o egalitate de șanse reală. </a:t>
            </a:r>
            <a:endParaRPr lang="en-US" dirty="0" smtClean="0">
              <a:latin typeface="Arial" pitchFamily="34" charset="0"/>
              <a:cs typeface="Arial" pitchFamily="34" charset="0"/>
            </a:endParaRPr>
          </a:p>
          <a:p>
            <a:endParaRPr lang="en-US" dirty="0"/>
          </a:p>
        </p:txBody>
      </p:sp>
      <p:sp>
        <p:nvSpPr>
          <p:cNvPr id="8" name="Footer Placeholder 1"/>
          <p:cNvSpPr>
            <a:spLocks noGrp="1"/>
          </p:cNvSpPr>
          <p:nvPr>
            <p:ph type="ftr" sz="quarter" idx="11"/>
          </p:nvPr>
        </p:nvSpPr>
        <p:spPr/>
        <p:txBody>
          <a:bodyPr/>
          <a:lstStyle/>
          <a:p>
            <a:r>
              <a:rPr lang="ro-RO" b="1" dirty="0" smtClean="0">
                <a:solidFill>
                  <a:srgbClr val="008000"/>
                </a:solidFill>
              </a:rPr>
              <a:t>PROTEJEAZĂ MEDIUL ÎNCONJURĂTOR!</a:t>
            </a:r>
          </a:p>
          <a:p>
            <a:r>
              <a:rPr lang="ro-RO" b="1" dirty="0" smtClean="0">
                <a:solidFill>
                  <a:srgbClr val="008000"/>
                </a:solidFill>
              </a:rPr>
              <a:t>TOȚI SUNTEM EGALI!</a:t>
            </a:r>
            <a:endParaRPr lang="en-US" b="1" dirty="0">
              <a:solidFill>
                <a:srgbClr val="008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poca 2020\Header-POCA-color.png"/>
          <p:cNvPicPr/>
          <p:nvPr/>
        </p:nvPicPr>
        <p:blipFill>
          <a:blip r:embed="rId2"/>
          <a:srcRect/>
          <a:stretch>
            <a:fillRect/>
          </a:stretch>
        </p:blipFill>
        <p:spPr bwMode="auto">
          <a:xfrm>
            <a:off x="533400" y="304800"/>
            <a:ext cx="7924800" cy="838200"/>
          </a:xfrm>
          <a:prstGeom prst="rect">
            <a:avLst/>
          </a:prstGeom>
          <a:noFill/>
          <a:ln w="9525">
            <a:noFill/>
            <a:miter lim="800000"/>
            <a:headEnd/>
            <a:tailEnd/>
          </a:ln>
        </p:spPr>
      </p:pic>
      <p:sp>
        <p:nvSpPr>
          <p:cNvPr id="1025" name="Rectangle 1"/>
          <p:cNvSpPr>
            <a:spLocks noChangeArrowheads="1"/>
          </p:cNvSpPr>
          <p:nvPr/>
        </p:nvSpPr>
        <p:spPr bwMode="auto">
          <a:xfrm>
            <a:off x="228600" y="1371601"/>
            <a:ext cx="86106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en-US" sz="2400" b="1" i="0" u="none" strike="noStrike" cap="none" normalizeH="0" baseline="0" dirty="0" smtClean="0">
                <a:ln>
                  <a:noFill/>
                </a:ln>
                <a:solidFill>
                  <a:schemeClr val="tx1"/>
                </a:solidFill>
                <a:effectLst/>
                <a:latin typeface="+mj-lt"/>
                <a:ea typeface="Times New Roman" pitchFamily="18" charset="0"/>
                <a:cs typeface="Arial" pitchFamily="34" charset="0"/>
              </a:rPr>
              <a:t>EGALITATE ÎNTRE FEMEI ȘI BĂRBAȚI</a:t>
            </a:r>
            <a:endParaRPr kumimoji="0" lang="en-US" sz="2400" b="0" i="0" u="none" strike="noStrike" cap="none" normalizeH="0" baseline="0" dirty="0" smtClean="0">
              <a:ln>
                <a:noFill/>
              </a:ln>
              <a:solidFill>
                <a:schemeClr val="tx1"/>
              </a:solidFill>
              <a:effectLst/>
              <a:latin typeface="+mj-lt"/>
              <a:cs typeface="Arial" pitchFamily="34" charset="0"/>
            </a:endParaRPr>
          </a:p>
          <a:p>
            <a:pPr algn="just" eaLnBrk="0" fontAlgn="base" hangingPunct="0">
              <a:lnSpc>
                <a:spcPct val="150000"/>
              </a:lnSpc>
              <a:spcBef>
                <a:spcPct val="0"/>
              </a:spcBef>
              <a:spcAft>
                <a:spcPct val="0"/>
              </a:spcAft>
              <a:tabLst>
                <a:tab pos="180975" algn="l"/>
              </a:tabLst>
            </a:pPr>
            <a:r>
              <a:rPr kumimoji="0" lang="en-US" sz="32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Proiectul</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promovează</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principiul</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european</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facilitare</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reconcilierii</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vieții</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profesionale</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cu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cea</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a:t>
            </a:r>
            <a:r>
              <a:rPr kumimoji="0" lang="en-US"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familie</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o-RO"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algn="just" eaLnBrk="0" fontAlgn="base" hangingPunct="0">
              <a:lnSpc>
                <a:spcPct val="150000"/>
              </a:lnSpc>
              <a:spcBef>
                <a:spcPct val="0"/>
              </a:spcBef>
              <a:spcAft>
                <a:spcPct val="0"/>
              </a:spcAft>
              <a:tabLst>
                <a:tab pos="180975" algn="l"/>
              </a:tabLst>
            </a:pPr>
            <a:r>
              <a:rPr lang="vi-VN" dirty="0" smtClean="0">
                <a:latin typeface="Arial" pitchFamily="34" charset="0"/>
                <a:ea typeface="Times New Roman" pitchFamily="18" charset="0"/>
                <a:cs typeface="Arial" pitchFamily="34" charset="0"/>
              </a:rPr>
              <a:t>Consiliul European a definit în anul 1998 acest concept în felul următor: </a:t>
            </a:r>
          </a:p>
          <a:p>
            <a:pPr algn="just" eaLnBrk="0" fontAlgn="base" hangingPunct="0">
              <a:lnSpc>
                <a:spcPct val="150000"/>
              </a:lnSpc>
              <a:spcBef>
                <a:spcPct val="0"/>
              </a:spcBef>
              <a:spcAft>
                <a:spcPct val="0"/>
              </a:spcAft>
              <a:tabLst>
                <a:tab pos="180975" algn="l"/>
              </a:tabLst>
            </a:pPr>
            <a:r>
              <a:rPr lang="vi-VN" dirty="0" smtClean="0">
                <a:latin typeface="Arial" pitchFamily="34" charset="0"/>
                <a:ea typeface="Times New Roman" pitchFamily="18" charset="0"/>
                <a:cs typeface="Arial" pitchFamily="34" charset="0"/>
              </a:rPr>
              <a:t>„Egalitatea de gen presupune un nivel egal de vizibilitate, afirmare și participare pentru ambele sexe în toate sferele vieții publice și private. Egalitatea de gen este opusul inegalității de gen, nu a diferențelor de gen, și urmărește promovarea participării depline a femeilor și bărbaților în societate.”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Footer Placeholder 1"/>
          <p:cNvSpPr>
            <a:spLocks noGrp="1"/>
          </p:cNvSpPr>
          <p:nvPr>
            <p:ph type="ftr" sz="quarter" idx="11"/>
          </p:nvPr>
        </p:nvSpPr>
        <p:spPr/>
        <p:txBody>
          <a:bodyPr/>
          <a:lstStyle/>
          <a:p>
            <a:r>
              <a:rPr lang="ro-RO" b="1" dirty="0" smtClean="0">
                <a:solidFill>
                  <a:srgbClr val="008000"/>
                </a:solidFill>
              </a:rPr>
              <a:t>PROTEJEAZĂ MEDIUL ÎNCONJURĂTOR!</a:t>
            </a:r>
          </a:p>
          <a:p>
            <a:r>
              <a:rPr lang="ro-RO" b="1" dirty="0" smtClean="0">
                <a:solidFill>
                  <a:srgbClr val="008000"/>
                </a:solidFill>
              </a:rPr>
              <a:t>TOȚI SUNTEM EGALI!</a:t>
            </a:r>
            <a:endParaRPr lang="en-US" b="1" dirty="0">
              <a:solidFill>
                <a:srgbClr val="008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371600"/>
            <a:ext cx="8458200" cy="5355312"/>
          </a:xfrm>
          <a:prstGeom prst="rect">
            <a:avLst/>
          </a:prstGeom>
        </p:spPr>
        <p:txBody>
          <a:bodyPr wrap="square">
            <a:spAutoFit/>
          </a:bodyPr>
          <a:lstStyle/>
          <a:p>
            <a:pPr>
              <a:lnSpc>
                <a:spcPct val="150000"/>
              </a:lnSpc>
            </a:pPr>
            <a:r>
              <a:rPr lang="en-US" b="1" dirty="0" err="1" smtClean="0">
                <a:latin typeface="Arial" pitchFamily="34" charset="0"/>
                <a:cs typeface="Arial" pitchFamily="34" charset="0"/>
              </a:rPr>
              <a:t>Cadrul</a:t>
            </a:r>
            <a:r>
              <a:rPr lang="en-US" b="1" dirty="0" smtClean="0">
                <a:latin typeface="Arial" pitchFamily="34" charset="0"/>
                <a:cs typeface="Arial" pitchFamily="34" charset="0"/>
              </a:rPr>
              <a:t> strategic </a:t>
            </a:r>
            <a:r>
              <a:rPr lang="en-US" b="1" dirty="0" err="1" smtClean="0">
                <a:latin typeface="Arial" pitchFamily="34" charset="0"/>
                <a:cs typeface="Arial" pitchFamily="34" charset="0"/>
              </a:rPr>
              <a:t>și</a:t>
            </a:r>
            <a:r>
              <a:rPr lang="en-US" b="1" dirty="0" smtClean="0">
                <a:latin typeface="Arial" pitchFamily="34" charset="0"/>
                <a:cs typeface="Arial" pitchFamily="34" charset="0"/>
              </a:rPr>
              <a:t> </a:t>
            </a:r>
            <a:r>
              <a:rPr lang="en-US" b="1" dirty="0" err="1" smtClean="0">
                <a:latin typeface="Arial" pitchFamily="34" charset="0"/>
                <a:cs typeface="Arial" pitchFamily="34" charset="0"/>
              </a:rPr>
              <a:t>legislativ</a:t>
            </a:r>
            <a:r>
              <a:rPr lang="en-US" b="1" dirty="0" smtClean="0">
                <a:latin typeface="Arial" pitchFamily="34" charset="0"/>
                <a:cs typeface="Arial" pitchFamily="34" charset="0"/>
              </a:rPr>
              <a:t> </a:t>
            </a:r>
          </a:p>
          <a:p>
            <a:pPr algn="just">
              <a:lnSpc>
                <a:spcPct val="150000"/>
              </a:lnSpc>
            </a:pPr>
            <a:r>
              <a:rPr lang="vi-VN" dirty="0" smtClean="0">
                <a:latin typeface="Arial" pitchFamily="34" charset="0"/>
                <a:cs typeface="Arial" pitchFamily="34" charset="0"/>
              </a:rPr>
              <a:t>Principalele </a:t>
            </a:r>
            <a:r>
              <a:rPr lang="vi-VN" b="1" dirty="0" smtClean="0">
                <a:latin typeface="Arial" pitchFamily="34" charset="0"/>
                <a:cs typeface="Arial" pitchFamily="34" charset="0"/>
              </a:rPr>
              <a:t>documente strategice în domeniul egalității de șanse la nivel european sunt: </a:t>
            </a:r>
          </a:p>
          <a:p>
            <a:pPr algn="just">
              <a:lnSpc>
                <a:spcPct val="150000"/>
              </a:lnSpc>
              <a:buFont typeface="Wingdings" pitchFamily="2" charset="2"/>
              <a:buChar char="Ø"/>
            </a:pPr>
            <a:r>
              <a:rPr lang="it-IT" i="1" dirty="0" smtClean="0">
                <a:latin typeface="Arial" pitchFamily="34" charset="0"/>
                <a:cs typeface="Arial" pitchFamily="34" charset="0"/>
              </a:rPr>
              <a:t>Strategia cadru – Nediscriminare și șanse egale pentru toți; </a:t>
            </a:r>
          </a:p>
          <a:p>
            <a:pPr algn="just">
              <a:lnSpc>
                <a:spcPct val="150000"/>
              </a:lnSpc>
              <a:buFont typeface="Wingdings" pitchFamily="2" charset="2"/>
              <a:buChar char="Ø"/>
            </a:pPr>
            <a:r>
              <a:rPr lang="vi-VN" i="1" dirty="0" smtClean="0">
                <a:latin typeface="Arial" pitchFamily="34" charset="0"/>
                <a:cs typeface="Arial" pitchFamily="34" charset="0"/>
              </a:rPr>
              <a:t>Strategia privind egalitatea între bărbați și femei 2010-2015</a:t>
            </a:r>
            <a:r>
              <a:rPr lang="vi-VN" dirty="0" smtClean="0">
                <a:latin typeface="Arial" pitchFamily="34" charset="0"/>
                <a:cs typeface="Arial" pitchFamily="34" charset="0"/>
              </a:rPr>
              <a:t>. </a:t>
            </a:r>
          </a:p>
          <a:p>
            <a:pPr algn="just">
              <a:lnSpc>
                <a:spcPct val="150000"/>
              </a:lnSpc>
            </a:pPr>
            <a:r>
              <a:rPr lang="vi-VN" dirty="0" smtClean="0">
                <a:latin typeface="Arial" pitchFamily="34" charset="0"/>
                <a:cs typeface="Arial" pitchFamily="34" charset="0"/>
              </a:rPr>
              <a:t>Principalul document strategic în domeniul egalității de șanse și dezvoltării durabile </a:t>
            </a:r>
            <a:r>
              <a:rPr lang="vi-VN" b="1" dirty="0" smtClean="0">
                <a:latin typeface="Arial" pitchFamily="34" charset="0"/>
                <a:cs typeface="Arial" pitchFamily="34" charset="0"/>
              </a:rPr>
              <a:t>la nivel național este ”Strategia națională în domeniul egalității de șanse între femei și bărbați pentru perioada 2014-2017”. </a:t>
            </a:r>
            <a:endParaRPr lang="ro-RO" b="1" dirty="0" smtClean="0">
              <a:latin typeface="Arial" pitchFamily="34" charset="0"/>
              <a:cs typeface="Arial" pitchFamily="34" charset="0"/>
            </a:endParaRPr>
          </a:p>
          <a:p>
            <a:pPr algn="just">
              <a:lnSpc>
                <a:spcPct val="150000"/>
              </a:lnSpc>
            </a:pPr>
            <a:r>
              <a:rPr lang="it-IT" dirty="0" smtClean="0">
                <a:latin typeface="Arial" pitchFamily="34" charset="0"/>
                <a:cs typeface="Arial" pitchFamily="34" charset="0"/>
              </a:rPr>
              <a:t>Alte </a:t>
            </a:r>
            <a:r>
              <a:rPr lang="it-IT" b="1" dirty="0" smtClean="0">
                <a:latin typeface="Arial" pitchFamily="34" charset="0"/>
                <a:cs typeface="Arial" pitchFamily="34" charset="0"/>
              </a:rPr>
              <a:t>strategii relevante pentru tematică sunt: </a:t>
            </a:r>
          </a:p>
          <a:p>
            <a:pPr algn="just">
              <a:lnSpc>
                <a:spcPct val="150000"/>
              </a:lnSpc>
              <a:buFont typeface="Wingdings" pitchFamily="2" charset="2"/>
              <a:buChar char="Ø"/>
            </a:pPr>
            <a:r>
              <a:rPr lang="vi-VN" dirty="0" smtClean="0">
                <a:latin typeface="Arial" pitchFamily="34" charset="0"/>
                <a:cs typeface="Arial" pitchFamily="34" charset="0"/>
              </a:rPr>
              <a:t>Strategia Națională pentru Ocuparea Forței de Muncă 2014-2020; </a:t>
            </a:r>
          </a:p>
          <a:p>
            <a:pPr algn="just">
              <a:lnSpc>
                <a:spcPct val="150000"/>
              </a:lnSpc>
              <a:buFont typeface="Wingdings" pitchFamily="2" charset="2"/>
              <a:buChar char="Ø"/>
            </a:pPr>
            <a:r>
              <a:rPr lang="vi-VN" dirty="0" smtClean="0">
                <a:latin typeface="Arial" pitchFamily="34" charset="0"/>
                <a:cs typeface="Arial" pitchFamily="34" charset="0"/>
              </a:rPr>
              <a:t>Strategia naţională privind incluziunea socială şi reducerea sărăciei 2015-2020; </a:t>
            </a:r>
          </a:p>
          <a:p>
            <a:pPr algn="just">
              <a:lnSpc>
                <a:spcPct val="150000"/>
              </a:lnSpc>
              <a:buFont typeface="Wingdings" pitchFamily="2" charset="2"/>
              <a:buChar char="Ø"/>
            </a:pPr>
            <a:r>
              <a:rPr lang="vi-VN" dirty="0" smtClean="0">
                <a:latin typeface="Arial" pitchFamily="34" charset="0"/>
                <a:cs typeface="Arial" pitchFamily="34" charset="0"/>
              </a:rPr>
              <a:t>Strategia privind Reducerea Părăsirii Timpurii a Școlii în România; </a:t>
            </a:r>
          </a:p>
          <a:p>
            <a:endParaRPr lang="en-US" dirty="0"/>
          </a:p>
        </p:txBody>
      </p:sp>
      <p:pic>
        <p:nvPicPr>
          <p:cNvPr id="4" name="Picture 3" descr="D:\poca 2020\Header-POCA-color.png"/>
          <p:cNvPicPr/>
          <p:nvPr/>
        </p:nvPicPr>
        <p:blipFill>
          <a:blip r:embed="rId2"/>
          <a:srcRect/>
          <a:stretch>
            <a:fillRect/>
          </a:stretch>
        </p:blipFill>
        <p:spPr bwMode="auto">
          <a:xfrm>
            <a:off x="533400" y="304800"/>
            <a:ext cx="7924800" cy="838200"/>
          </a:xfrm>
          <a:prstGeom prst="rect">
            <a:avLst/>
          </a:prstGeom>
          <a:noFill/>
          <a:ln w="9525">
            <a:noFill/>
            <a:miter lim="800000"/>
            <a:headEnd/>
            <a:tailEnd/>
          </a:ln>
        </p:spPr>
      </p:pic>
      <p:sp>
        <p:nvSpPr>
          <p:cNvPr id="6" name="Footer Placeholder 1"/>
          <p:cNvSpPr>
            <a:spLocks noGrp="1"/>
          </p:cNvSpPr>
          <p:nvPr>
            <p:ph type="ftr" sz="quarter" idx="11"/>
          </p:nvPr>
        </p:nvSpPr>
        <p:spPr/>
        <p:txBody>
          <a:bodyPr/>
          <a:lstStyle/>
          <a:p>
            <a:r>
              <a:rPr lang="ro-RO" b="1" dirty="0" smtClean="0">
                <a:solidFill>
                  <a:srgbClr val="008000"/>
                </a:solidFill>
              </a:rPr>
              <a:t>PROTEJEAZĂ MEDIUL ÎNCONJURĂTOR!</a:t>
            </a:r>
          </a:p>
          <a:p>
            <a:r>
              <a:rPr lang="ro-RO" b="1" dirty="0" smtClean="0">
                <a:solidFill>
                  <a:srgbClr val="008000"/>
                </a:solidFill>
              </a:rPr>
              <a:t>TOȚI SUNTEM EGALI!</a:t>
            </a:r>
            <a:endParaRPr lang="en-US" b="1" dirty="0">
              <a:solidFill>
                <a:srgbClr val="008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09600" y="5867400"/>
            <a:ext cx="8229600" cy="609601"/>
          </a:xfrm>
        </p:spPr>
        <p:txBody>
          <a:bodyPr/>
          <a:lstStyle/>
          <a:p>
            <a:r>
              <a:rPr lang="ro-RO" sz="1600" b="1" dirty="0" smtClean="0">
                <a:solidFill>
                  <a:srgbClr val="008000"/>
                </a:solidFill>
              </a:rPr>
              <a:t>PROTEJEAZĂ MEDIUL ÎNCONJURĂTOR!</a:t>
            </a:r>
          </a:p>
          <a:p>
            <a:r>
              <a:rPr lang="ro-RO" sz="1600" b="1" dirty="0" smtClean="0">
                <a:solidFill>
                  <a:srgbClr val="008000"/>
                </a:solidFill>
              </a:rPr>
              <a:t>TOȚI SUNTEM EGALI!</a:t>
            </a:r>
            <a:endParaRPr lang="en-US" sz="2800" b="1" dirty="0">
              <a:solidFill>
                <a:srgbClr val="008000"/>
              </a:solidFill>
            </a:endParaRPr>
          </a:p>
        </p:txBody>
      </p:sp>
      <p:sp>
        <p:nvSpPr>
          <p:cNvPr id="3" name="Rectangle 2"/>
          <p:cNvSpPr/>
          <p:nvPr/>
        </p:nvSpPr>
        <p:spPr>
          <a:xfrm>
            <a:off x="533400" y="1371600"/>
            <a:ext cx="8305800" cy="4247317"/>
          </a:xfrm>
          <a:prstGeom prst="rect">
            <a:avLst/>
          </a:prstGeom>
        </p:spPr>
        <p:txBody>
          <a:bodyPr wrap="square">
            <a:spAutoFit/>
          </a:bodyPr>
          <a:lstStyle/>
          <a:p>
            <a:pPr algn="just">
              <a:lnSpc>
                <a:spcPct val="150000"/>
              </a:lnSpc>
            </a:pPr>
            <a:r>
              <a:rPr lang="vi-VN" dirty="0" smtClean="0">
                <a:latin typeface="Arial" pitchFamily="34" charset="0"/>
                <a:cs typeface="Arial" pitchFamily="34" charset="0"/>
              </a:rPr>
              <a:t>Principalele </a:t>
            </a:r>
            <a:r>
              <a:rPr lang="vi-VN" b="1" dirty="0" smtClean="0">
                <a:latin typeface="Arial" pitchFamily="34" charset="0"/>
                <a:cs typeface="Arial" pitchFamily="34" charset="0"/>
              </a:rPr>
              <a:t>documente strategice în domeniul egalității de șanse și dezvoltării durabile la nivel european sunt: </a:t>
            </a:r>
          </a:p>
          <a:p>
            <a:pPr algn="just">
              <a:lnSpc>
                <a:spcPct val="150000"/>
              </a:lnSpc>
              <a:buFont typeface="Arial" pitchFamily="34" charset="0"/>
              <a:buChar char="•"/>
            </a:pPr>
            <a:r>
              <a:rPr lang="vi-VN" i="1" dirty="0" smtClean="0">
                <a:latin typeface="Arial" pitchFamily="34" charset="0"/>
                <a:cs typeface="Arial" pitchFamily="34" charset="0"/>
              </a:rPr>
              <a:t>Comunicarea CE– Integrarea dezvoltării durabile în politicile UE: raport de analiză a Strategiei de dezvoltare durabilă a UE</a:t>
            </a:r>
            <a:r>
              <a:rPr lang="vi-VN" dirty="0" smtClean="0">
                <a:latin typeface="Arial" pitchFamily="34" charset="0"/>
                <a:cs typeface="Arial" pitchFamily="34" charset="0"/>
              </a:rPr>
              <a:t>; </a:t>
            </a:r>
          </a:p>
          <a:p>
            <a:pPr algn="just">
              <a:lnSpc>
                <a:spcPct val="150000"/>
              </a:lnSpc>
              <a:buFont typeface="Arial" pitchFamily="34" charset="0"/>
              <a:buChar char="•"/>
            </a:pPr>
            <a:r>
              <a:rPr lang="vi-VN" i="1" dirty="0" smtClean="0">
                <a:latin typeface="Arial" pitchFamily="34" charset="0"/>
                <a:cs typeface="Arial" pitchFamily="34" charset="0"/>
              </a:rPr>
              <a:t>Strategia Europa 2020 pentru creștere inteligentă, durabilă și incluzivă</a:t>
            </a:r>
            <a:r>
              <a:rPr lang="vi-VN" dirty="0" smtClean="0">
                <a:latin typeface="Arial" pitchFamily="34" charset="0"/>
                <a:cs typeface="Arial" pitchFamily="34" charset="0"/>
              </a:rPr>
              <a:t>. </a:t>
            </a:r>
          </a:p>
          <a:p>
            <a:pPr algn="just">
              <a:lnSpc>
                <a:spcPct val="150000"/>
              </a:lnSpc>
            </a:pPr>
            <a:r>
              <a:rPr lang="vi-VN" b="1" dirty="0" smtClean="0">
                <a:latin typeface="Arial" pitchFamily="34" charset="0"/>
                <a:cs typeface="Arial" pitchFamily="34" charset="0"/>
              </a:rPr>
              <a:t>La nivel național, reprezentativă este </a:t>
            </a:r>
            <a:r>
              <a:rPr lang="vi-VN" b="1" i="1" dirty="0" smtClean="0">
                <a:latin typeface="Arial" pitchFamily="34" charset="0"/>
                <a:cs typeface="Arial" pitchFamily="34" charset="0"/>
              </a:rPr>
              <a:t>Strategia Națională pentru Dezvoltare Durabilă a României Orizonturi 2013-2020-2030</a:t>
            </a:r>
            <a:r>
              <a:rPr lang="vi-VN" b="1" dirty="0" smtClean="0">
                <a:latin typeface="Arial" pitchFamily="34" charset="0"/>
                <a:cs typeface="Arial" pitchFamily="34" charset="0"/>
              </a:rPr>
              <a:t>. </a:t>
            </a:r>
          </a:p>
          <a:p>
            <a:pPr algn="just">
              <a:lnSpc>
                <a:spcPct val="150000"/>
              </a:lnSpc>
            </a:pPr>
            <a:r>
              <a:rPr lang="it-IT" dirty="0" smtClean="0">
                <a:latin typeface="Arial" pitchFamily="34" charset="0"/>
                <a:cs typeface="Arial" pitchFamily="34" charset="0"/>
              </a:rPr>
              <a:t>Alte </a:t>
            </a:r>
            <a:r>
              <a:rPr lang="it-IT" b="1" dirty="0" smtClean="0">
                <a:latin typeface="Arial" pitchFamily="34" charset="0"/>
                <a:cs typeface="Arial" pitchFamily="34" charset="0"/>
              </a:rPr>
              <a:t>strategii relevante pentru tematica dezvoltării durabile: </a:t>
            </a:r>
          </a:p>
          <a:p>
            <a:pPr algn="just">
              <a:lnSpc>
                <a:spcPct val="150000"/>
              </a:lnSpc>
            </a:pPr>
            <a:r>
              <a:rPr lang="it-IT" dirty="0" smtClean="0">
                <a:latin typeface="Arial" pitchFamily="34" charset="0"/>
                <a:cs typeface="Arial" pitchFamily="34" charset="0"/>
              </a:rPr>
              <a:t>Strategia Naţională a României privind Schimbările Climatice 2013-2020; </a:t>
            </a:r>
          </a:p>
          <a:p>
            <a:pPr algn="just">
              <a:lnSpc>
                <a:spcPct val="150000"/>
              </a:lnSpc>
            </a:pPr>
            <a:r>
              <a:rPr lang="vi-VN" dirty="0" smtClean="0">
                <a:latin typeface="Arial" pitchFamily="34" charset="0"/>
                <a:cs typeface="Arial" pitchFamily="34" charset="0"/>
              </a:rPr>
              <a:t>Strategia Energetică a României pentru perioada 2007-2020; </a:t>
            </a:r>
            <a:endParaRPr lang="vi-VN" sz="2000" dirty="0" smtClean="0">
              <a:latin typeface="Arial" pitchFamily="34" charset="0"/>
              <a:cs typeface="Arial" pitchFamily="34" charset="0"/>
            </a:endParaRPr>
          </a:p>
        </p:txBody>
      </p:sp>
      <p:pic>
        <p:nvPicPr>
          <p:cNvPr id="4" name="Picture 3" descr="D:\poca 2020\Header-POCA-color.png"/>
          <p:cNvPicPr/>
          <p:nvPr/>
        </p:nvPicPr>
        <p:blipFill>
          <a:blip r:embed="rId2"/>
          <a:srcRect/>
          <a:stretch>
            <a:fillRect/>
          </a:stretch>
        </p:blipFill>
        <p:spPr bwMode="auto">
          <a:xfrm>
            <a:off x="533400" y="304800"/>
            <a:ext cx="7924800" cy="838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pic>
        <p:nvPicPr>
          <p:cNvPr id="3" name="Picture 2" descr="D:\poca 2020\Header-POCA-color.png"/>
          <p:cNvPicPr/>
          <p:nvPr/>
        </p:nvPicPr>
        <p:blipFill>
          <a:blip r:embed="rId2"/>
          <a:srcRect/>
          <a:stretch>
            <a:fillRect/>
          </a:stretch>
        </p:blipFill>
        <p:spPr bwMode="auto">
          <a:xfrm>
            <a:off x="533400" y="304800"/>
            <a:ext cx="7924800" cy="838200"/>
          </a:xfrm>
          <a:prstGeom prst="rect">
            <a:avLst/>
          </a:prstGeom>
          <a:noFill/>
          <a:ln w="9525">
            <a:noFill/>
            <a:miter lim="800000"/>
            <a:headEnd/>
            <a:tailEnd/>
          </a:ln>
        </p:spPr>
      </p:pic>
      <p:sp>
        <p:nvSpPr>
          <p:cNvPr id="4" name="Rectangle 3"/>
          <p:cNvSpPr/>
          <p:nvPr/>
        </p:nvSpPr>
        <p:spPr>
          <a:xfrm>
            <a:off x="533400" y="1371600"/>
            <a:ext cx="8305800" cy="4385816"/>
          </a:xfrm>
          <a:prstGeom prst="rect">
            <a:avLst/>
          </a:prstGeom>
        </p:spPr>
        <p:txBody>
          <a:bodyPr wrap="square">
            <a:spAutoFit/>
          </a:bodyPr>
          <a:lstStyle/>
          <a:p>
            <a:pPr algn="ctr">
              <a:lnSpc>
                <a:spcPct val="150000"/>
              </a:lnSpc>
            </a:pPr>
            <a:r>
              <a:rPr lang="ro-RO" sz="2000" b="1" dirty="0" smtClean="0">
                <a:latin typeface="Arial" pitchFamily="34" charset="0"/>
                <a:cs typeface="Arial" pitchFamily="34" charset="0"/>
              </a:rPr>
              <a:t>ECHIPA  DE  MANAGEMENT A PROIECTULUI </a:t>
            </a:r>
          </a:p>
          <a:p>
            <a:pPr algn="ctr">
              <a:lnSpc>
                <a:spcPct val="150000"/>
              </a:lnSpc>
            </a:pPr>
            <a:r>
              <a:rPr lang="ro-RO" sz="2000" i="1" dirty="0" smtClean="0">
                <a:latin typeface="Arial" pitchFamily="34" charset="0"/>
                <a:cs typeface="Arial" pitchFamily="34" charset="0"/>
              </a:rPr>
              <a:t>SCRIERE, DEPUNERE, IMPLEMENTARE</a:t>
            </a:r>
          </a:p>
          <a:p>
            <a:pPr>
              <a:lnSpc>
                <a:spcPct val="150000"/>
              </a:lnSpc>
            </a:pPr>
            <a:endParaRPr lang="ro-RO" sz="2000" b="1" dirty="0" smtClean="0">
              <a:latin typeface="Arial" pitchFamily="34" charset="0"/>
              <a:cs typeface="Arial" pitchFamily="34" charset="0"/>
            </a:endParaRPr>
          </a:p>
          <a:p>
            <a:pPr>
              <a:lnSpc>
                <a:spcPct val="150000"/>
              </a:lnSpc>
            </a:pPr>
            <a:r>
              <a:rPr lang="ro-RO" b="1" dirty="0" smtClean="0">
                <a:latin typeface="Arial" pitchFamily="34" charset="0"/>
                <a:cs typeface="Arial" pitchFamily="34" charset="0"/>
              </a:rPr>
              <a:t>MANAGER PROIECT – Cristian BÎTEA</a:t>
            </a:r>
          </a:p>
          <a:p>
            <a:pPr>
              <a:lnSpc>
                <a:spcPct val="150000"/>
              </a:lnSpc>
            </a:pPr>
            <a:r>
              <a:rPr lang="ro-RO" b="1" dirty="0" smtClean="0">
                <a:latin typeface="Arial" pitchFamily="34" charset="0"/>
                <a:cs typeface="Arial" pitchFamily="34" charset="0"/>
              </a:rPr>
              <a:t>CONSILIER  ADMINISTRAȚIE  PUBLICĂ – Simona MICLOȘINĂ</a:t>
            </a:r>
          </a:p>
          <a:p>
            <a:pPr>
              <a:lnSpc>
                <a:spcPct val="150000"/>
              </a:lnSpc>
            </a:pPr>
            <a:r>
              <a:rPr lang="ro-RO" b="1" dirty="0" smtClean="0">
                <a:latin typeface="Arial" pitchFamily="34" charset="0"/>
                <a:cs typeface="Arial" pitchFamily="34" charset="0"/>
              </a:rPr>
              <a:t>CONSILIER TEHNIC – Mariana GÎRU</a:t>
            </a:r>
            <a:endParaRPr lang="vi-VN" b="1" dirty="0" smtClean="0">
              <a:latin typeface="Arial" pitchFamily="34" charset="0"/>
              <a:cs typeface="Arial" pitchFamily="34" charset="0"/>
            </a:endParaRPr>
          </a:p>
          <a:p>
            <a:pPr>
              <a:lnSpc>
                <a:spcPct val="150000"/>
              </a:lnSpc>
            </a:pPr>
            <a:r>
              <a:rPr lang="ro-RO" b="1" dirty="0" smtClean="0">
                <a:latin typeface="Arial" pitchFamily="34" charset="0"/>
                <a:cs typeface="Arial" pitchFamily="34" charset="0"/>
              </a:rPr>
              <a:t>RESPONSABIL PROCES – Adina UNGUREANU </a:t>
            </a:r>
          </a:p>
          <a:p>
            <a:pPr>
              <a:lnSpc>
                <a:spcPct val="150000"/>
              </a:lnSpc>
            </a:pPr>
            <a:r>
              <a:rPr lang="ro-RO" b="1" dirty="0" smtClean="0">
                <a:latin typeface="Arial" pitchFamily="34" charset="0"/>
                <a:cs typeface="Arial" pitchFamily="34" charset="0"/>
              </a:rPr>
              <a:t>RESPONSABIL  FINANCIAR – Emilia BENGA-AFRĂSILOAIA</a:t>
            </a:r>
          </a:p>
          <a:p>
            <a:pPr>
              <a:lnSpc>
                <a:spcPct val="150000"/>
              </a:lnSpc>
            </a:pPr>
            <a:r>
              <a:rPr lang="ro-RO" b="1" dirty="0" smtClean="0">
                <a:latin typeface="Arial" pitchFamily="34" charset="0"/>
                <a:cs typeface="Arial" pitchFamily="34" charset="0"/>
              </a:rPr>
              <a:t>RESPONSABIL  ACHIZIȚII  PUBLICE – Casian BULZU</a:t>
            </a:r>
          </a:p>
          <a:p>
            <a:pPr>
              <a:lnSpc>
                <a:spcPct val="150000"/>
              </a:lnSpc>
            </a:pPr>
            <a:r>
              <a:rPr lang="ro-RO" b="1" dirty="0" smtClean="0">
                <a:latin typeface="Arial" pitchFamily="34" charset="0"/>
                <a:cs typeface="Arial" pitchFamily="34" charset="0"/>
              </a:rPr>
              <a:t>SPECIALIST  IT – Mihaela TUDORA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271</TotalTime>
  <Words>628</Words>
  <Application>Microsoft Office PowerPoint</Application>
  <PresentationFormat>On-screen Show (4:3)</PresentationFormat>
  <Paragraphs>75</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JUDEȚUL CARAȘ-SEVERIN CONSILIUL   JUDEȚEAN   </vt:lpstr>
      <vt:lpstr>Slide 2</vt:lpstr>
      <vt:lpstr>Generalități</vt:lpstr>
      <vt:lpstr>MODUL DEZVOLTARE DURABILĂ/SUSTENABILĂ </vt:lpstr>
      <vt:lpstr>MODUL EGALITATE DE ȘANSE ȘI NEDISCRIMINARE </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 PRINCIPII ORIZONTALE  AFERENTĂ PROIECTULUI DEZVOLTARE DURABILĂ, EFICIENȚĂ ȘI REDUCERE A BIROCRAȚIEI ÎN JUDEȚUL CARAȘ-SEVERIN Cod sipoca 818, cod MySmis 135786 </dc:title>
  <dc:creator>simona</dc:creator>
  <cp:lastModifiedBy>simona</cp:lastModifiedBy>
  <cp:revision>66</cp:revision>
  <dcterms:created xsi:type="dcterms:W3CDTF">2006-08-16T00:00:00Z</dcterms:created>
  <dcterms:modified xsi:type="dcterms:W3CDTF">2021-01-04T08:33:07Z</dcterms:modified>
</cp:coreProperties>
</file>